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handoutMasterIdLst>
    <p:handoutMasterId r:id="rId27"/>
  </p:handoutMasterIdLst>
  <p:sldIdLst>
    <p:sldId id="316" r:id="rId2"/>
    <p:sldId id="289" r:id="rId3"/>
    <p:sldId id="288" r:id="rId4"/>
    <p:sldId id="290" r:id="rId5"/>
    <p:sldId id="291" r:id="rId6"/>
    <p:sldId id="292" r:id="rId7"/>
    <p:sldId id="293" r:id="rId8"/>
    <p:sldId id="294" r:id="rId9"/>
    <p:sldId id="317" r:id="rId10"/>
    <p:sldId id="295" r:id="rId11"/>
    <p:sldId id="318" r:id="rId12"/>
    <p:sldId id="296" r:id="rId13"/>
    <p:sldId id="297" r:id="rId14"/>
    <p:sldId id="298" r:id="rId15"/>
    <p:sldId id="299" r:id="rId16"/>
    <p:sldId id="311" r:id="rId17"/>
    <p:sldId id="308" r:id="rId18"/>
    <p:sldId id="309" r:id="rId19"/>
    <p:sldId id="307" r:id="rId20"/>
    <p:sldId id="313" r:id="rId21"/>
    <p:sldId id="300" r:id="rId22"/>
    <p:sldId id="301" r:id="rId23"/>
    <p:sldId id="303" r:id="rId24"/>
    <p:sldId id="306" r:id="rId25"/>
  </p:sldIdLst>
  <p:sldSz cx="9144000" cy="6858000" type="screen4x3"/>
  <p:notesSz cx="6845300" cy="919638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6">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00"/>
    <a:srgbClr val="009966"/>
    <a:srgbClr val="009999"/>
    <a:srgbClr val="B2B2B2"/>
    <a:srgbClr val="00FFCC"/>
    <a:srgbClr val="008080"/>
    <a:srgbClr val="00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0867" autoAdjust="0"/>
    <p:restoredTop sz="90929"/>
  </p:normalViewPr>
  <p:slideViewPr>
    <p:cSldViewPr>
      <p:cViewPr varScale="1">
        <p:scale>
          <a:sx n="86" d="100"/>
          <a:sy n="86" d="100"/>
        </p:scale>
        <p:origin x="77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77" y="2746"/>
      </p:cViewPr>
      <p:guideLst>
        <p:guide orient="horz" pos="2896"/>
        <p:guide pos="215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4340"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4341" name="Rectangle 5"/>
          <p:cNvSpPr>
            <a:spLocks noGrp="1" noChangeArrowheads="1"/>
          </p:cNvSpPr>
          <p:nvPr>
            <p:ph type="sldNum" sz="quarter" idx="3"/>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D569077A-88FD-4C1D-960F-67ABDEA1B264}" type="slidenum">
              <a:rPr lang="en-US"/>
              <a:pPr/>
              <a:t>‹#›</a:t>
            </a:fld>
            <a:endParaRPr lang="en-US"/>
          </a:p>
        </p:txBody>
      </p:sp>
    </p:spTree>
    <p:extLst>
      <p:ext uri="{BB962C8B-B14F-4D97-AF65-F5344CB8AC3E}">
        <p14:creationId xmlns:p14="http://schemas.microsoft.com/office/powerpoint/2010/main" val="238187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14400" y="4343400"/>
            <a:ext cx="5029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4" name="Rectangle 6"/>
          <p:cNvSpPr>
            <a:spLocks noGrp="1" noChangeArrowheads="1"/>
          </p:cNvSpPr>
          <p:nvPr>
            <p:ph type="ftr" sz="quarter" idx="4"/>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2295" name="Rectangle 7"/>
          <p:cNvSpPr>
            <a:spLocks noGrp="1" noChangeArrowheads="1"/>
          </p:cNvSpPr>
          <p:nvPr>
            <p:ph type="sldNum" sz="quarter" idx="5"/>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3E9573F6-6972-455F-828D-A5B6275C3976}" type="slidenum">
              <a:rPr lang="en-US"/>
              <a:pPr/>
              <a:t>‹#›</a:t>
            </a:fld>
            <a:endParaRPr lang="en-US"/>
          </a:p>
        </p:txBody>
      </p:sp>
    </p:spTree>
    <p:extLst>
      <p:ext uri="{BB962C8B-B14F-4D97-AF65-F5344CB8AC3E}">
        <p14:creationId xmlns:p14="http://schemas.microsoft.com/office/powerpoint/2010/main" val="1402584285"/>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F1E53C-31AE-4AEA-94AA-5868D040BDD5}" type="slidenum">
              <a:rPr lang="en-US"/>
              <a:pPr/>
              <a:t>2</a:t>
            </a:fld>
            <a:endParaRPr lang="en-US"/>
          </a:p>
        </p:txBody>
      </p:sp>
      <p:sp>
        <p:nvSpPr>
          <p:cNvPr id="105474" name="Rectangle 2"/>
          <p:cNvSpPr>
            <a:spLocks noGrp="1" noRot="1" noChangeAspect="1" noChangeArrowheads="1"/>
          </p:cNvSpPr>
          <p:nvPr>
            <p:ph type="sldImg"/>
          </p:nvPr>
        </p:nvSpPr>
        <p:spPr bwMode="auto">
          <a:xfrm>
            <a:off x="1122363" y="688975"/>
            <a:ext cx="4600575" cy="3449638"/>
          </a:xfrm>
          <a:prstGeom prst="rect">
            <a:avLst/>
          </a:prstGeom>
          <a:noFill/>
          <a:ln w="12700" cap="flat">
            <a:solidFill>
              <a:schemeClr val="tx1"/>
            </a:solidFill>
            <a:miter lim="800000"/>
            <a:headEnd/>
            <a:tailEnd/>
          </a:ln>
        </p:spPr>
      </p:sp>
      <p:sp>
        <p:nvSpPr>
          <p:cNvPr id="105475" name="Rectangle 3"/>
          <p:cNvSpPr>
            <a:spLocks noGrp="1" noChangeArrowheads="1"/>
          </p:cNvSpPr>
          <p:nvPr>
            <p:ph type="body" idx="1"/>
          </p:nvPr>
        </p:nvSpPr>
        <p:spPr bwMode="auto">
          <a:xfrm>
            <a:off x="912813" y="4368800"/>
            <a:ext cx="5019675" cy="4138613"/>
          </a:xfrm>
          <a:prstGeom prst="rect">
            <a:avLst/>
          </a:prstGeom>
          <a:noFill/>
          <a:ln>
            <a:miter lim="800000"/>
            <a:headEnd/>
            <a:tailEnd/>
          </a:ln>
        </p:spPr>
        <p:txBody>
          <a:bodyPr lIns="91937" tIns="45969" rIns="91937" bIns="45969"/>
          <a:lstStyle/>
          <a:p>
            <a:r>
              <a:rPr lang="en-US"/>
              <a:t>This is an outline of what we are going to cover today.   If you notice we will have an opportunity for questions at the end of the presentation but if you have any while we are covering a specific topic, please go ahead and ask.  We will have a short quiz at the end of the program so please make sure you understand everything we cover.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58E6E-F32C-418F-A765-429CF7C96C51}" type="slidenum">
              <a:rPr lang="en-US"/>
              <a:pPr/>
              <a:t>22</a:t>
            </a:fld>
            <a:endParaRPr lang="en-US"/>
          </a:p>
        </p:txBody>
      </p:sp>
      <p:sp>
        <p:nvSpPr>
          <p:cNvPr id="125954" name="Rectangle 2"/>
          <p:cNvSpPr>
            <a:spLocks noGrp="1" noRot="1" noChangeAspect="1" noChangeArrowheads="1"/>
          </p:cNvSpPr>
          <p:nvPr>
            <p:ph type="sldImg"/>
          </p:nvPr>
        </p:nvSpPr>
        <p:spPr bwMode="auto">
          <a:xfrm>
            <a:off x="1122363" y="688975"/>
            <a:ext cx="4600575" cy="3449638"/>
          </a:xfrm>
          <a:prstGeom prst="rect">
            <a:avLst/>
          </a:prstGeom>
          <a:noFill/>
          <a:ln w="12700" cap="flat">
            <a:solidFill>
              <a:schemeClr val="tx1"/>
            </a:solidFill>
            <a:miter lim="800000"/>
            <a:headEnd/>
            <a:tailEnd/>
          </a:ln>
        </p:spPr>
      </p:sp>
      <p:sp>
        <p:nvSpPr>
          <p:cNvPr id="125955" name="Rectangle 3"/>
          <p:cNvSpPr>
            <a:spLocks noGrp="1" noChangeArrowheads="1"/>
          </p:cNvSpPr>
          <p:nvPr>
            <p:ph type="body" idx="1"/>
          </p:nvPr>
        </p:nvSpPr>
        <p:spPr bwMode="auto">
          <a:xfrm>
            <a:off x="912813" y="4368800"/>
            <a:ext cx="5019675" cy="4138613"/>
          </a:xfrm>
          <a:prstGeom prst="rect">
            <a:avLst/>
          </a:prstGeom>
          <a:noFill/>
          <a:ln>
            <a:miter lim="800000"/>
            <a:headEnd/>
            <a:tailEnd/>
          </a:ln>
        </p:spPr>
        <p:txBody>
          <a:bodyPr lIns="91937" tIns="45969" rIns="91937" bIns="45969"/>
          <a:lstStyle/>
          <a:p>
            <a:pPr algn="just"/>
            <a:r>
              <a:rPr lang="en-US"/>
              <a:t>There are many rules and regulations which we must comply with when dealing with Asbestos.  I’m sure most of you have heard of OSHA (Occupational Safety and Health Administration) and EPA (Environmental Protection Agency).  OSHA deals primarily with employee protection whereas the EPA covers air and water releases as well as proper disposal of asbestos waste.  There is also a State Agency which governs how we manage asbestos.  They are the NC Hazard Management Branch which is part of DENR.  We also have a University Asbestos Management Program which includes policy and guidelines.  This program is operated in accordance with applicable rules and regulations including the OSHA Construction Industry Standard for Asbestos 29 CFR 1926.1101, the OSHA General Industry Standard 29 CFR 1910.1001, the OSHA Respiratory Protection Standard 29 CFR 1910.34, the EPA National Emission Standards for Hazardous Air Pollutants (NESHAP) 40 CFR 61 Subpart M and the North Carolina Asbestos Hazard Management Legislation NC General Statute 130A, Article 19.  The Environmental Protection Agency’s (EPA) documents, </a:t>
            </a:r>
            <a:r>
              <a:rPr lang="en-US" b="1" i="1" u="sng"/>
              <a:t>Guidance for Controlling Asbestos-Containing Materials in Buildings (the 1985 Purple Book)</a:t>
            </a:r>
            <a:r>
              <a:rPr lang="en-US"/>
              <a:t> and </a:t>
            </a:r>
            <a:r>
              <a:rPr lang="en-US" b="1" i="1" u="sng"/>
              <a:t>Managing Asbestos In Place:  A Building Owner’s Guide to Operations and Maintenance Programs for Asbestos-Containing Materials (1990)</a:t>
            </a:r>
            <a:r>
              <a:rPr lang="en-US"/>
              <a:t> were also used in development of this program.  These documents and other information concerning asbestos are available from the Office of Environmental Health and Safety located in Ragsdale 009.</a:t>
            </a:r>
            <a:endParaRPr lang="en-US" sz="800"/>
          </a:p>
          <a:p>
            <a:pPr algn="just"/>
            <a:endParaRPr lang="en-US"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4D9F5-E5E0-4F4A-BC5C-BBA03FFF8025}" type="slidenum">
              <a:rPr lang="en-US"/>
              <a:pPr/>
              <a:t>23</a:t>
            </a:fld>
            <a:endParaRPr lang="en-US"/>
          </a:p>
        </p:txBody>
      </p:sp>
      <p:sp>
        <p:nvSpPr>
          <p:cNvPr id="129026" name="Rectangle 2"/>
          <p:cNvSpPr>
            <a:spLocks noGrp="1" noRot="1" noChangeAspect="1" noChangeArrowheads="1"/>
          </p:cNvSpPr>
          <p:nvPr>
            <p:ph type="sldImg"/>
          </p:nvPr>
        </p:nvSpPr>
        <p:spPr bwMode="auto">
          <a:xfrm>
            <a:off x="1122363" y="688975"/>
            <a:ext cx="4600575" cy="3449638"/>
          </a:xfrm>
          <a:prstGeom prst="rect">
            <a:avLst/>
          </a:prstGeom>
          <a:noFill/>
          <a:ln w="12700" cap="flat">
            <a:solidFill>
              <a:schemeClr val="tx1"/>
            </a:solidFill>
            <a:miter lim="800000"/>
            <a:headEnd/>
            <a:tailEnd/>
          </a:ln>
        </p:spPr>
      </p:sp>
      <p:sp>
        <p:nvSpPr>
          <p:cNvPr id="129027" name="Rectangle 3"/>
          <p:cNvSpPr>
            <a:spLocks noGrp="1" noChangeArrowheads="1"/>
          </p:cNvSpPr>
          <p:nvPr>
            <p:ph type="body" idx="1"/>
          </p:nvPr>
        </p:nvSpPr>
        <p:spPr bwMode="auto">
          <a:xfrm>
            <a:off x="912813" y="4368800"/>
            <a:ext cx="5019675" cy="4138613"/>
          </a:xfrm>
          <a:prstGeom prst="rect">
            <a:avLst/>
          </a:prstGeom>
          <a:noFill/>
          <a:ln>
            <a:miter lim="800000"/>
            <a:headEnd/>
            <a:tailEnd/>
          </a:ln>
        </p:spPr>
        <p:txBody>
          <a:bodyPr lIns="91937" tIns="45969" rIns="91937" bIns="45969"/>
          <a:lstStyle/>
          <a:p>
            <a:pPr algn="just"/>
            <a:r>
              <a:rPr lang="en-US"/>
              <a:t>Occasionally asbestos material must be abated because of the condition of the material presents a significant health risk or because of a renovation or demolition.  Asbestos abatement activities include removal, enclosure (airtight, impermeable, permanent barrier around asbestos-containing materials to prevent the release of asbestos fibers) or encapsulation (treatment of asbestos-containing materials with a material that surrounds or embeds asbestos fibers in an adhesive matrix to prevent the release of fibers, as the encapsulant creates a membrane over the surface or penetrates the material and binds its components together) of asbestos-containing material.  All abatement activities must be performed in accordance with all applicable federal, state, and University rules and regulations and can only be performed by accredited personnel (received special training and passed certification exam).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E3FE9-199A-490B-972C-95B87705D7C1}" type="slidenum">
              <a:rPr lang="en-US"/>
              <a:pPr/>
              <a:t>24</a:t>
            </a:fld>
            <a:endParaRPr lang="en-US"/>
          </a:p>
        </p:txBody>
      </p:sp>
      <p:sp>
        <p:nvSpPr>
          <p:cNvPr id="135170" name="Rectangle 2"/>
          <p:cNvSpPr>
            <a:spLocks noGrp="1" noRot="1" noChangeAspect="1" noChangeArrowheads="1"/>
          </p:cNvSpPr>
          <p:nvPr>
            <p:ph type="sldImg"/>
          </p:nvPr>
        </p:nvSpPr>
        <p:spPr bwMode="auto">
          <a:xfrm>
            <a:off x="1122363" y="688975"/>
            <a:ext cx="4600575" cy="3449638"/>
          </a:xfrm>
          <a:prstGeom prst="rect">
            <a:avLst/>
          </a:prstGeom>
          <a:noFill/>
          <a:ln w="12700" cap="flat">
            <a:solidFill>
              <a:schemeClr val="tx1"/>
            </a:solidFill>
            <a:miter lim="800000"/>
            <a:headEnd/>
            <a:tailEnd/>
          </a:ln>
        </p:spPr>
      </p:sp>
      <p:sp>
        <p:nvSpPr>
          <p:cNvPr id="135171" name="Rectangle 3"/>
          <p:cNvSpPr>
            <a:spLocks noGrp="1" noChangeArrowheads="1"/>
          </p:cNvSpPr>
          <p:nvPr>
            <p:ph type="body" idx="1"/>
          </p:nvPr>
        </p:nvSpPr>
        <p:spPr bwMode="auto">
          <a:xfrm>
            <a:off x="912813" y="4368800"/>
            <a:ext cx="5019675" cy="4138613"/>
          </a:xfrm>
          <a:prstGeom prst="rect">
            <a:avLst/>
          </a:prstGeom>
          <a:noFill/>
          <a:ln>
            <a:miter lim="800000"/>
            <a:headEnd/>
            <a:tailEnd/>
          </a:ln>
        </p:spPr>
        <p:txBody>
          <a:bodyPr lIns="91937" tIns="45969" rIns="91937" bIns="45969"/>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1F951-4E3F-46B9-9F56-B5E0208AC7D5}" type="slidenum">
              <a:rPr lang="en-US"/>
              <a:pPr/>
              <a:t>3</a:t>
            </a:fld>
            <a:endParaRPr lang="en-US"/>
          </a:p>
        </p:txBody>
      </p:sp>
      <p:sp>
        <p:nvSpPr>
          <p:cNvPr id="103426" name="Rectangle 2"/>
          <p:cNvSpPr>
            <a:spLocks noGrp="1" noRot="1" noChangeAspect="1" noChangeArrowheads="1"/>
          </p:cNvSpPr>
          <p:nvPr>
            <p:ph type="sldImg"/>
          </p:nvPr>
        </p:nvSpPr>
        <p:spPr bwMode="auto">
          <a:xfrm>
            <a:off x="1122363" y="688975"/>
            <a:ext cx="4600575" cy="3449638"/>
          </a:xfrm>
          <a:prstGeom prst="rect">
            <a:avLst/>
          </a:prstGeom>
          <a:noFill/>
          <a:ln w="12700" cap="flat">
            <a:solidFill>
              <a:schemeClr val="tx1"/>
            </a:solidFill>
            <a:miter lim="800000"/>
            <a:headEnd/>
            <a:tailEnd/>
          </a:ln>
        </p:spPr>
      </p:sp>
      <p:sp>
        <p:nvSpPr>
          <p:cNvPr id="103427" name="Rectangle 3"/>
          <p:cNvSpPr>
            <a:spLocks noGrp="1" noChangeArrowheads="1"/>
          </p:cNvSpPr>
          <p:nvPr>
            <p:ph type="body" idx="1"/>
          </p:nvPr>
        </p:nvSpPr>
        <p:spPr bwMode="auto">
          <a:xfrm>
            <a:off x="912813" y="4368800"/>
            <a:ext cx="5019675" cy="4138613"/>
          </a:xfrm>
          <a:prstGeom prst="rect">
            <a:avLst/>
          </a:prstGeom>
          <a:noFill/>
          <a:ln>
            <a:miter lim="800000"/>
            <a:headEnd/>
            <a:tailEnd/>
          </a:ln>
        </p:spPr>
        <p:txBody>
          <a:bodyPr lIns="91937" tIns="45969" rIns="91937" bIns="45969"/>
          <a:lstStyle/>
          <a:p>
            <a:r>
              <a:rPr lang="en-US"/>
              <a:t>All employees who work in areas where they may encounter asbestos-containing materials must receive a 2 hour awareness level training.  That is what we are doing today.  There is certain information that must be provide during this training and that includes:  What asbestos is, its forms and where it is found on campus.  Also, how to recognize damaged material and what to do and who to contact when this happens.</a:t>
            </a:r>
          </a:p>
          <a:p>
            <a:endParaRPr lang="en-US"/>
          </a:p>
          <a:p>
            <a:r>
              <a:rPr lang="en-US"/>
              <a:t>For those employees who participate in the University’s In-House Operations and Maintenance Program where they actually have to perform small-scale removal of asbestos-containing material, they must receive an additional 14 hours of training.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F73FB8-E901-48C8-BDB4-4E8ACF0C856D}" type="slidenum">
              <a:rPr lang="en-US"/>
              <a:pPr/>
              <a:t>4</a:t>
            </a:fld>
            <a:endParaRPr lang="en-US"/>
          </a:p>
        </p:txBody>
      </p:sp>
      <p:sp>
        <p:nvSpPr>
          <p:cNvPr id="107522" name="Rectangle 2"/>
          <p:cNvSpPr>
            <a:spLocks noGrp="1" noRot="1" noChangeAspect="1" noChangeArrowheads="1"/>
          </p:cNvSpPr>
          <p:nvPr>
            <p:ph type="sldImg"/>
          </p:nvPr>
        </p:nvSpPr>
        <p:spPr bwMode="auto">
          <a:xfrm>
            <a:off x="1122363" y="688975"/>
            <a:ext cx="4600575" cy="3449638"/>
          </a:xfrm>
          <a:prstGeom prst="rect">
            <a:avLst/>
          </a:prstGeom>
          <a:noFill/>
          <a:ln w="12700" cap="flat">
            <a:solidFill>
              <a:schemeClr val="tx1"/>
            </a:solidFill>
            <a:miter lim="800000"/>
            <a:headEnd/>
            <a:tailEnd/>
          </a:ln>
        </p:spPr>
      </p:sp>
      <p:sp>
        <p:nvSpPr>
          <p:cNvPr id="107523" name="Rectangle 3"/>
          <p:cNvSpPr>
            <a:spLocks noGrp="1" noChangeArrowheads="1"/>
          </p:cNvSpPr>
          <p:nvPr>
            <p:ph type="body" idx="1"/>
          </p:nvPr>
        </p:nvSpPr>
        <p:spPr bwMode="auto">
          <a:xfrm>
            <a:off x="912813" y="4368800"/>
            <a:ext cx="5019675" cy="4138613"/>
          </a:xfrm>
          <a:prstGeom prst="rect">
            <a:avLst/>
          </a:prstGeom>
          <a:noFill/>
          <a:ln>
            <a:miter lim="800000"/>
            <a:headEnd/>
            <a:tailEnd/>
          </a:ln>
        </p:spPr>
        <p:txBody>
          <a:bodyPr lIns="91937" tIns="45969" rIns="91937" bIns="45969"/>
          <a:lstStyle/>
          <a:p>
            <a:r>
              <a:rPr lang="en-US"/>
              <a:t>The term asbestos describes naturally occurring fibrous minerals found in certain types of rock formations.  Asbestos is mined in much the same way that other materials, such as iron, lead, and copper are.  There are many varieties of asbestos:  the three most common are chrysotile, amosite, and crocidolite.  Asbestos is contained in more than 3,000 different building products.  These include thermal insulation (pipe and boiler insulation), fireproofing, floor coverings, ceiling tile, cement pipe, and acoustical and decorative treatment for ceilings and walls.  Asbestos fibers are mixed during processing with material which binds them together so they can by used in various applications.  Asbestos became a very popular commercial product because it was a relatively inexpensive, virtually indestructible material with desirable physical properties including chemical resistance, incombustibility, thermal insulating ability, electrical insulating ability, mechanical strength, flexibility and good friction and wear characteristics.  The amount of asbestos in these products varied widely from less than 1 percent to nearly 100 percent but any material with at least 1 percent asbestos is considered to be an asbestos-containing material (ACM).  While it is often possible to “suspect” that a product or material contains asbestos by visual determination, actual determinations can only be made by instrumental analysis.  Until a product is tested, it is best to assume that the product contains asbestos.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144E1-AD48-441B-8AA0-B81F259EC90A}" type="slidenum">
              <a:rPr lang="en-US"/>
              <a:pPr/>
              <a:t>5</a:t>
            </a:fld>
            <a:endParaRPr lang="en-US"/>
          </a:p>
        </p:txBody>
      </p:sp>
      <p:sp>
        <p:nvSpPr>
          <p:cNvPr id="109570" name="Rectangle 2"/>
          <p:cNvSpPr>
            <a:spLocks noGrp="1" noRot="1" noChangeAspect="1" noChangeArrowheads="1"/>
          </p:cNvSpPr>
          <p:nvPr>
            <p:ph type="sldImg"/>
          </p:nvPr>
        </p:nvSpPr>
        <p:spPr bwMode="auto">
          <a:xfrm>
            <a:off x="1122363" y="688975"/>
            <a:ext cx="4600575" cy="3449638"/>
          </a:xfrm>
          <a:prstGeom prst="rect">
            <a:avLst/>
          </a:prstGeom>
          <a:noFill/>
          <a:ln w="12700" cap="flat">
            <a:solidFill>
              <a:schemeClr val="tx1"/>
            </a:solidFill>
            <a:miter lim="800000"/>
            <a:headEnd/>
            <a:tailEnd/>
          </a:ln>
        </p:spPr>
      </p:sp>
      <p:sp>
        <p:nvSpPr>
          <p:cNvPr id="109571" name="Rectangle 3"/>
          <p:cNvSpPr>
            <a:spLocks noGrp="1" noChangeArrowheads="1"/>
          </p:cNvSpPr>
          <p:nvPr>
            <p:ph type="body" idx="1"/>
          </p:nvPr>
        </p:nvSpPr>
        <p:spPr bwMode="auto">
          <a:xfrm>
            <a:off x="912813" y="4368800"/>
            <a:ext cx="5019675" cy="4138613"/>
          </a:xfrm>
          <a:prstGeom prst="rect">
            <a:avLst/>
          </a:prstGeom>
          <a:noFill/>
          <a:ln>
            <a:miter lim="800000"/>
            <a:headEnd/>
            <a:tailEnd/>
          </a:ln>
        </p:spPr>
        <p:txBody>
          <a:bodyPr lIns="91937" tIns="45969" rIns="91937" bIns="45969"/>
          <a:lstStyle/>
          <a:p>
            <a:r>
              <a:rPr lang="en-US"/>
              <a:t>Although asbestos is an excellent building material, it can also cause serious health problems if it is inhaled.  In order for asbestos fibers to be inhaled, they must become airborne.  Intact, undisturbed material does not pose a health risk.  So in order for asbestos to be an inhalation hazard is if the material is somehow disturbed.  The three illnesses most commonly associated with asbestos exposure are asbestosis (non-cancerous scarring of lung tissue), lung cancer and mesothelioma (rare form of cancer which affects the lining of the lungs).  These diseases do not develop immediately after inhalation but may take 15 to 40 years before symptoms appear.  This is called the “latency period”.  Most cases of severe health problems resulting from asbestos exposure have been experienced by workers who held jobs in industries such as shipbuilding, mining, milling, and fabricating, where they were exposed to very high levels of asbestos.  Regardless, appropriate measures must be taken to minimize exposure.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0C3CC-6147-4B08-AD10-E4BD13023019}" type="slidenum">
              <a:rPr lang="en-US"/>
              <a:pPr/>
              <a:t>6</a:t>
            </a:fld>
            <a:endParaRPr lang="en-US"/>
          </a:p>
        </p:txBody>
      </p:sp>
      <p:sp>
        <p:nvSpPr>
          <p:cNvPr id="111618" name="Rectangle 2"/>
          <p:cNvSpPr>
            <a:spLocks noGrp="1" noRot="1" noChangeAspect="1" noChangeArrowheads="1"/>
          </p:cNvSpPr>
          <p:nvPr>
            <p:ph type="sldImg"/>
          </p:nvPr>
        </p:nvSpPr>
        <p:spPr bwMode="auto">
          <a:xfrm>
            <a:off x="1122363" y="688975"/>
            <a:ext cx="4600575" cy="3449638"/>
          </a:xfrm>
          <a:prstGeom prst="rect">
            <a:avLst/>
          </a:prstGeom>
          <a:noFill/>
          <a:ln w="12700" cap="flat">
            <a:solidFill>
              <a:schemeClr val="tx1"/>
            </a:solidFill>
            <a:miter lim="800000"/>
            <a:headEnd/>
            <a:tailEnd/>
          </a:ln>
        </p:spPr>
      </p:sp>
      <p:sp>
        <p:nvSpPr>
          <p:cNvPr id="111619" name="Rectangle 3"/>
          <p:cNvSpPr>
            <a:spLocks noGrp="1" noChangeArrowheads="1"/>
          </p:cNvSpPr>
          <p:nvPr>
            <p:ph type="body" idx="1"/>
          </p:nvPr>
        </p:nvSpPr>
        <p:spPr bwMode="auto">
          <a:xfrm>
            <a:off x="912813" y="4368800"/>
            <a:ext cx="5019675" cy="4138613"/>
          </a:xfrm>
          <a:prstGeom prst="rect">
            <a:avLst/>
          </a:prstGeom>
          <a:noFill/>
          <a:ln>
            <a:miter lim="800000"/>
            <a:headEnd/>
            <a:tailEnd/>
          </a:ln>
        </p:spPr>
        <p:txBody>
          <a:bodyPr lIns="91937" tIns="45969" rIns="91937" bIns="45969"/>
          <a:lstStyle/>
          <a:p>
            <a:r>
              <a:rPr lang="en-US"/>
              <a:t>The body has natural defense mechanisms which help eliminate asbestos fibers and other particles before they become lodged in the lung tissue where the contaminants remain.  Many particles are stopped by the nose and mouth.  The breathing passages are lined with a sticky mucous layer that traps small particles.  Lining the bronchial tubes are hair-like projections (cilia) that continuously move the mucous layer towards the mouth for expectoration.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923A2-F747-42B8-8E4C-AE9F4A94EC1F}" type="slidenum">
              <a:rPr lang="en-US"/>
              <a:pPr/>
              <a:t>7</a:t>
            </a:fld>
            <a:endParaRPr lang="en-US"/>
          </a:p>
        </p:txBody>
      </p:sp>
      <p:sp>
        <p:nvSpPr>
          <p:cNvPr id="113666" name="Rectangle 2"/>
          <p:cNvSpPr>
            <a:spLocks noGrp="1" noRot="1" noChangeAspect="1" noChangeArrowheads="1"/>
          </p:cNvSpPr>
          <p:nvPr>
            <p:ph type="sldImg"/>
          </p:nvPr>
        </p:nvSpPr>
        <p:spPr bwMode="auto">
          <a:xfrm>
            <a:off x="1122363" y="688975"/>
            <a:ext cx="4600575" cy="3449638"/>
          </a:xfrm>
          <a:prstGeom prst="rect">
            <a:avLst/>
          </a:prstGeom>
          <a:noFill/>
          <a:ln w="12700" cap="flat">
            <a:solidFill>
              <a:schemeClr val="tx1"/>
            </a:solidFill>
            <a:miter lim="800000"/>
            <a:headEnd/>
            <a:tailEnd/>
          </a:ln>
        </p:spPr>
      </p:sp>
      <p:sp>
        <p:nvSpPr>
          <p:cNvPr id="113667" name="Rectangle 3"/>
          <p:cNvSpPr>
            <a:spLocks noGrp="1" noChangeArrowheads="1"/>
          </p:cNvSpPr>
          <p:nvPr>
            <p:ph type="body" idx="1"/>
          </p:nvPr>
        </p:nvSpPr>
        <p:spPr bwMode="auto">
          <a:xfrm>
            <a:off x="912813" y="4368800"/>
            <a:ext cx="5019675" cy="4138613"/>
          </a:xfrm>
          <a:prstGeom prst="rect">
            <a:avLst/>
          </a:prstGeom>
          <a:noFill/>
          <a:ln>
            <a:miter lim="800000"/>
            <a:headEnd/>
            <a:tailEnd/>
          </a:ln>
        </p:spPr>
        <p:txBody>
          <a:bodyPr lIns="91937" tIns="45969" rIns="91937" bIns="45969"/>
          <a:lstStyle/>
          <a:p>
            <a:pPr algn="just"/>
            <a:r>
              <a:rPr lang="en-US"/>
              <a:t>How many of you currently smoke?  Well I’m sure you are all aware of the hazards associated with smoking so I won’t get into that but something you may not be aware of is studies show that smokers who are also exposed to asbestos have an increased risk of lung cancer which is 50-55 times that of a non-exposed non-smoker.  Non-smokers who are exposed to asbestos have a risk of 5 times that of non-exposed non-smokers.  One explanation for this is that cigarette smoke greatly impairs the human body’s defense mechanism by paralyzing the cilia.  This allows asbestos fibers and other contaminants to reach the lungs and this is where they cause damage.</a:t>
            </a:r>
          </a:p>
          <a:p>
            <a:pPr algn="just"/>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E124B-578A-4D63-A44D-96B65210972E}" type="slidenum">
              <a:rPr lang="en-US"/>
              <a:pPr/>
              <a:t>8</a:t>
            </a:fld>
            <a:endParaRPr lang="en-US"/>
          </a:p>
        </p:txBody>
      </p:sp>
      <p:sp>
        <p:nvSpPr>
          <p:cNvPr id="115714" name="Rectangle 2"/>
          <p:cNvSpPr>
            <a:spLocks noGrp="1" noRot="1" noChangeAspect="1" noChangeArrowheads="1"/>
          </p:cNvSpPr>
          <p:nvPr>
            <p:ph type="sldImg"/>
          </p:nvPr>
        </p:nvSpPr>
        <p:spPr bwMode="auto">
          <a:xfrm>
            <a:off x="1122363" y="688975"/>
            <a:ext cx="4600575" cy="3449638"/>
          </a:xfrm>
          <a:prstGeom prst="rect">
            <a:avLst/>
          </a:prstGeom>
          <a:noFill/>
          <a:ln w="12700" cap="flat">
            <a:solidFill>
              <a:schemeClr val="tx1"/>
            </a:solidFill>
            <a:miter lim="800000"/>
            <a:headEnd/>
            <a:tailEnd/>
          </a:ln>
        </p:spPr>
      </p:sp>
      <p:sp>
        <p:nvSpPr>
          <p:cNvPr id="115715" name="Rectangle 3"/>
          <p:cNvSpPr>
            <a:spLocks noGrp="1" noChangeArrowheads="1"/>
          </p:cNvSpPr>
          <p:nvPr>
            <p:ph type="body" idx="1"/>
          </p:nvPr>
        </p:nvSpPr>
        <p:spPr bwMode="auto">
          <a:xfrm>
            <a:off x="912813" y="4368800"/>
            <a:ext cx="5019675" cy="4138613"/>
          </a:xfrm>
          <a:prstGeom prst="rect">
            <a:avLst/>
          </a:prstGeom>
          <a:noFill/>
          <a:ln>
            <a:miter lim="800000"/>
            <a:headEnd/>
            <a:tailEnd/>
          </a:ln>
        </p:spPr>
        <p:txBody>
          <a:bodyPr lIns="91937" tIns="45969" rIns="91937" bIns="45969"/>
          <a:lstStyle/>
          <a:p>
            <a:pPr algn="just"/>
            <a:r>
              <a:rPr lang="en-US"/>
              <a:t>Whether you realize or not, we encounter asbestos-containing material on a daily basis at ECU.  As I mentioned earlier, asbestos is found in over 3,000 different building products including ceiling material, pipe insulation and flooring materials.  However, asbestos is broken down into three categories:  Surfacing material, Thermal System Insulation and Miscellaneous material.  Surfacing material includes sprayed on ceiling material and fireproofing.  Thermal System Insulation or TSI includes pipe and boiler insulation.  Miscellaneous is everything else including floor tiles, ceiling tiles and transite material.  So as you can see, suspect material is all around us but if you remember, the only way to positively identify asbestos is to have it analyzed by a lab.  But, until it is analyzed we must presume that it is asbestos-containing material (ACM).  The University has taken over a 1,000 samples to identify asbestos-containing material but we have not sampled every location on campus.  Only accredited inspectors are allowed to take samples.  They have to receive special training and pass a state certification exam.  The University currently has 2 on staff who conduct sampling for small in-house projects.  Our office maintains a database of all sample results and we have included an inventory in the University’s Asbestos Management Plan which summarizes these results.  Locations which do not appear on this inventory must be presumed to contain asbestos.  Areas where asbestos-containing material has been positively identified are periodically inspected to assure the integrity of the material is maintained.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0D1DC-F822-44E6-A7F8-D86EB2D8ADA3}" type="slidenum">
              <a:rPr lang="en-US"/>
              <a:pPr/>
              <a:t>10</a:t>
            </a:fld>
            <a:endParaRPr lang="en-US"/>
          </a:p>
        </p:txBody>
      </p:sp>
      <p:sp>
        <p:nvSpPr>
          <p:cNvPr id="117762" name="Rectangle 2"/>
          <p:cNvSpPr>
            <a:spLocks noGrp="1" noRot="1" noChangeAspect="1" noChangeArrowheads="1"/>
          </p:cNvSpPr>
          <p:nvPr>
            <p:ph type="sldImg"/>
          </p:nvPr>
        </p:nvSpPr>
        <p:spPr bwMode="auto">
          <a:xfrm>
            <a:off x="1122363" y="688975"/>
            <a:ext cx="4600575" cy="3449638"/>
          </a:xfrm>
          <a:prstGeom prst="rect">
            <a:avLst/>
          </a:prstGeom>
          <a:noFill/>
          <a:ln w="12700" cap="flat">
            <a:solidFill>
              <a:schemeClr val="tx1"/>
            </a:solidFill>
            <a:miter lim="800000"/>
            <a:headEnd/>
            <a:tailEnd/>
          </a:ln>
        </p:spPr>
      </p:sp>
      <p:sp>
        <p:nvSpPr>
          <p:cNvPr id="117763" name="Rectangle 3"/>
          <p:cNvSpPr>
            <a:spLocks noGrp="1" noChangeArrowheads="1"/>
          </p:cNvSpPr>
          <p:nvPr>
            <p:ph type="body" idx="1"/>
          </p:nvPr>
        </p:nvSpPr>
        <p:spPr bwMode="auto">
          <a:xfrm>
            <a:off x="912813" y="4368800"/>
            <a:ext cx="5019675" cy="4138613"/>
          </a:xfrm>
          <a:prstGeom prst="rect">
            <a:avLst/>
          </a:prstGeom>
          <a:noFill/>
          <a:ln>
            <a:miter lim="800000"/>
            <a:headEnd/>
            <a:tailEnd/>
          </a:ln>
        </p:spPr>
        <p:txBody>
          <a:bodyPr lIns="91937" tIns="45969" rIns="91937" bIns="45969"/>
          <a:lstStyle/>
          <a:p>
            <a:r>
              <a:rPr lang="en-US"/>
              <a:t>As I just said asbestos-containing material is periodically inspected by an accredited inspector to monitor the condition of the material to assure that the undisturbed condition of the material is maintained.  However, these inspections occur only once a year in academic buildings and each semester in the Residence Halls so it is very important that you can identify damaged material so it can be addressed in a timely manner and thus minimize risk of exposure to you and other building occupants.  The degree of friability will affect how easily a material can be damaged.  Friability is the ease in which asbestos-containing material can be crumbled, pulverized, or reduced to powder by hand pressure. So, the more friable a material is, the more likely it is to become airborne.  Ceiling material or this fireproofing material is friable material, in other words it can be easily damaged.  Where as floor tiles would be classified as non-friable because it would take quite a bit of effort to damage.  Damage can be in several forms including water damage (characteristic water ring), delamination (material has pulled away from the surface), general deterioration (aging) and physical damage (contact including gouge marks, etc).  You should immediately report any damaged material to your supervisor who in turn should contact our office.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D0636-218C-4529-9007-0ED56F231A3E}" type="slidenum">
              <a:rPr lang="en-US"/>
              <a:pPr/>
              <a:t>21</a:t>
            </a:fld>
            <a:endParaRPr lang="en-US"/>
          </a:p>
        </p:txBody>
      </p:sp>
      <p:sp>
        <p:nvSpPr>
          <p:cNvPr id="123906" name="Rectangle 2"/>
          <p:cNvSpPr>
            <a:spLocks noGrp="1" noRot="1" noChangeAspect="1" noChangeArrowheads="1"/>
          </p:cNvSpPr>
          <p:nvPr>
            <p:ph type="sldImg"/>
          </p:nvPr>
        </p:nvSpPr>
        <p:spPr bwMode="auto">
          <a:xfrm>
            <a:off x="1122363" y="688975"/>
            <a:ext cx="4600575" cy="3449638"/>
          </a:xfrm>
          <a:prstGeom prst="rect">
            <a:avLst/>
          </a:prstGeom>
          <a:noFill/>
          <a:ln w="12700" cap="flat">
            <a:solidFill>
              <a:schemeClr val="tx1"/>
            </a:solidFill>
            <a:miter lim="800000"/>
            <a:headEnd/>
            <a:tailEnd/>
          </a:ln>
        </p:spPr>
      </p:sp>
      <p:sp>
        <p:nvSpPr>
          <p:cNvPr id="123907" name="Rectangle 3"/>
          <p:cNvSpPr>
            <a:spLocks noGrp="1" noChangeArrowheads="1"/>
          </p:cNvSpPr>
          <p:nvPr>
            <p:ph type="body" idx="1"/>
          </p:nvPr>
        </p:nvSpPr>
        <p:spPr bwMode="auto">
          <a:xfrm>
            <a:off x="912813" y="4368800"/>
            <a:ext cx="5019675" cy="4138613"/>
          </a:xfrm>
          <a:prstGeom prst="rect">
            <a:avLst/>
          </a:prstGeom>
          <a:noFill/>
          <a:ln>
            <a:miter lim="800000"/>
            <a:headEnd/>
            <a:tailEnd/>
          </a:ln>
        </p:spPr>
        <p:txBody>
          <a:bodyPr lIns="91937" tIns="45969" rIns="91937" bIns="45969"/>
          <a:lstStyle/>
          <a:p>
            <a:pPr algn="just"/>
            <a:r>
              <a:rPr lang="en-US"/>
              <a:t>If you encounter a major fiber release you should take additional measures to protect yourself and other building occupants.  A major </a:t>
            </a:r>
            <a:r>
              <a:rPr lang="en-US" u="sng"/>
              <a:t>release</a:t>
            </a:r>
            <a:r>
              <a:rPr lang="en-US"/>
              <a:t> of asbestos fibers is defined as a release of greater than 3 square feet of material and could include a major release of asbestos fibers from water damaged ceilings, inadvertent disruption of ACM by maintenance staff, or pipe rupture. So, if you walk into a classroom that you know has asbestos-containing ceilings or you don’t know if they contain asbestos and there is a pile of ceiling debris on the floor then you should do the following immediately:</a:t>
            </a:r>
          </a:p>
          <a:p>
            <a:pPr algn="just"/>
            <a:endParaRPr lang="en-US"/>
          </a:p>
          <a:p>
            <a:pPr algn="just"/>
            <a:r>
              <a:rPr lang="en-US"/>
              <a:t>Stop work immediately and leave the area.</a:t>
            </a:r>
          </a:p>
          <a:p>
            <a:pPr algn="just"/>
            <a:r>
              <a:rPr lang="en-US"/>
              <a:t>Do not attempt to clean up debris.</a:t>
            </a:r>
          </a:p>
          <a:p>
            <a:pPr algn="just"/>
            <a:r>
              <a:rPr lang="en-US"/>
              <a:t>Secure the area by closing and locking the doors.</a:t>
            </a:r>
          </a:p>
          <a:p>
            <a:pPr algn="just"/>
            <a:r>
              <a:rPr lang="en-US"/>
              <a:t>Notify your supervisor.</a:t>
            </a:r>
          </a:p>
          <a:p>
            <a:pPr algn="just"/>
            <a:r>
              <a:rPr lang="en-US"/>
              <a:t>Contact the </a:t>
            </a:r>
            <a:r>
              <a:rPr lang="en-US" b="1"/>
              <a:t>Environmental Health and Safety Office (328-6166)</a:t>
            </a:r>
            <a:r>
              <a:rPr lang="en-US"/>
              <a:t> immediately.  If the emergency occurs outside the normal working hours, contact </a:t>
            </a:r>
            <a:r>
              <a:rPr lang="en-US" b="1"/>
              <a:t>ECU Police(328-6150).</a:t>
            </a:r>
          </a:p>
          <a:p>
            <a:pPr algn="just"/>
            <a:r>
              <a:rPr lang="en-US"/>
              <a:t>Do not reenter the area until instructed to do so by the Environmental Health and Safety Office.</a:t>
            </a:r>
          </a:p>
          <a:p>
            <a:pPr algn="just"/>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589854A-17A3-4B84-AD51-886432E1B1F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1CE6F-7F8A-4910-AA48-0C27AF9CA8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F2B48-3022-4A52-A372-731757F28E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7162800" cy="1143000"/>
          </a:xfrm>
        </p:spPr>
        <p:txBody>
          <a:bodyPr/>
          <a:lstStyle/>
          <a:p>
            <a:r>
              <a:rPr lang="en-US"/>
              <a:t>Click to edit Master title style</a:t>
            </a:r>
          </a:p>
        </p:txBody>
      </p:sp>
      <p:sp>
        <p:nvSpPr>
          <p:cNvPr id="3" name="Text Placeholder 2"/>
          <p:cNvSpPr>
            <a:spLocks noGrp="1"/>
          </p:cNvSpPr>
          <p:nvPr>
            <p:ph type="body" sz="half" idx="1"/>
          </p:nvPr>
        </p:nvSpPr>
        <p:spPr>
          <a:xfrm>
            <a:off x="2209800" y="2057400"/>
            <a:ext cx="3124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486400" y="2057400"/>
            <a:ext cx="3125788" cy="4267200"/>
          </a:xfrm>
        </p:spPr>
        <p:txBody>
          <a:bodyPr/>
          <a:lstStyle/>
          <a:p>
            <a:endParaRPr lang="en-US"/>
          </a:p>
        </p:txBody>
      </p:sp>
      <p:sp>
        <p:nvSpPr>
          <p:cNvPr id="5" name="Date Placeholder 4"/>
          <p:cNvSpPr>
            <a:spLocks noGrp="1"/>
          </p:cNvSpPr>
          <p:nvPr>
            <p:ph type="dt" sz="half" idx="10"/>
          </p:nvPr>
        </p:nvSpPr>
        <p:spPr>
          <a:xfrm>
            <a:off x="2559050" y="6470650"/>
            <a:ext cx="1346200" cy="387350"/>
          </a:xfrm>
        </p:spPr>
        <p:txBody>
          <a:bodyPr/>
          <a:lstStyle>
            <a:lvl1pPr>
              <a:defRPr/>
            </a:lvl1pPr>
          </a:lstStyle>
          <a:p>
            <a:endParaRPr lang="en-US"/>
          </a:p>
        </p:txBody>
      </p:sp>
      <p:sp>
        <p:nvSpPr>
          <p:cNvPr id="6" name="Footer Placeholder 5"/>
          <p:cNvSpPr>
            <a:spLocks noGrp="1"/>
          </p:cNvSpPr>
          <p:nvPr>
            <p:ph type="ftr" sz="quarter" idx="11"/>
          </p:nvPr>
        </p:nvSpPr>
        <p:spPr>
          <a:xfrm>
            <a:off x="3984625" y="6477000"/>
            <a:ext cx="3540125" cy="379413"/>
          </a:xfrm>
        </p:spPr>
        <p:txBody>
          <a:bodyPr/>
          <a:lstStyle>
            <a:lvl1pPr>
              <a:defRPr/>
            </a:lvl1pPr>
          </a:lstStyle>
          <a:p>
            <a:endParaRPr lang="en-US"/>
          </a:p>
        </p:txBody>
      </p:sp>
      <p:sp>
        <p:nvSpPr>
          <p:cNvPr id="7" name="Slide Number Placeholder 6"/>
          <p:cNvSpPr>
            <a:spLocks noGrp="1"/>
          </p:cNvSpPr>
          <p:nvPr>
            <p:ph type="sldNum" sz="quarter" idx="12"/>
          </p:nvPr>
        </p:nvSpPr>
        <p:spPr>
          <a:xfrm>
            <a:off x="7572375" y="6477000"/>
            <a:ext cx="1250950" cy="379413"/>
          </a:xfrm>
        </p:spPr>
        <p:txBody>
          <a:bodyPr/>
          <a:lstStyle>
            <a:lvl1pPr>
              <a:defRPr/>
            </a:lvl1pPr>
          </a:lstStyle>
          <a:p>
            <a:fld id="{87CDFB82-3745-4AAA-A959-1D2BA3F2934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93E44-8D8F-4EAC-9B86-B4F562E5BC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CCE8F-E398-4891-9219-9EF0ED1736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27A0F-014C-44FD-903D-A7EC529B03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98F2EC-AF16-47FA-84A1-378213B7E4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C193B-EBDE-4FF9-8309-70BB0BFC1C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3CC7E-DF84-458E-A8D6-35C21382CE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8C6BC-EB88-4B37-9319-AB427ED89D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714E561-4094-410B-B20B-D34295FEC7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A19933D-6CE8-44E2-B264-22F3FC1BE00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 calcmode="lin" valueType="num">
                                      <p:cBhvr additive="base">
                                        <p:cTn id="1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0">
                                            <p:txEl>
                                              <p:pRg st="1" end="1"/>
                                            </p:txEl>
                                          </p:spTgt>
                                        </p:tgtEl>
                                        <p:attrNameLst>
                                          <p:attrName>style.visibility</p:attrName>
                                        </p:attrNameLst>
                                      </p:cBhvr>
                                      <p:to>
                                        <p:strVal val="visible"/>
                                      </p:to>
                                    </p:set>
                                    <p:anim calcmode="lin" valueType="num">
                                      <p:cBhvr additive="base">
                                        <p:cTn id="16"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0">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 calcmode="lin" valueType="num">
                                      <p:cBhvr additive="base">
                                        <p:cTn id="20"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0">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anim calcmode="lin" valueType="num">
                                      <p:cBhvr additive="base">
                                        <p:cTn id="24"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0">
                                            <p:txEl>
                                              <p:pRg st="4" end="4"/>
                                            </p:txEl>
                                          </p:spTgt>
                                        </p:tgtEl>
                                        <p:attrNameLst>
                                          <p:attrName>style.visibility</p:attrName>
                                        </p:attrNameLst>
                                      </p:cBhvr>
                                      <p:to>
                                        <p:strVal val="visible"/>
                                      </p:to>
                                    </p:set>
                                    <p:anim calcmode="lin" valueType="num">
                                      <p:cBhvr additive="base">
                                        <p:cTn id="28"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30" grpId="0" build="p" autoUpdateAnimBg="0" advAuto="0"/>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286000" y="1219200"/>
            <a:ext cx="6553200" cy="990600"/>
          </a:xfrm>
        </p:spPr>
        <p:txBody>
          <a:bodyPr/>
          <a:lstStyle/>
          <a:p>
            <a:r>
              <a:rPr lang="en-US" dirty="0">
                <a:effectLst>
                  <a:outerShdw blurRad="38100" dist="38100" dir="2700000" algn="tl">
                    <a:srgbClr val="C0C0C0"/>
                  </a:outerShdw>
                </a:effectLst>
                <a:latin typeface="Trebuchet MS" pitchFamily="34" charset="0"/>
              </a:rPr>
              <a:t>ASBESTOS AWARENESS</a:t>
            </a:r>
          </a:p>
        </p:txBody>
      </p:sp>
      <p:pic>
        <p:nvPicPr>
          <p:cNvPr id="145412" name="Picture 4" descr="lb24441"/>
          <p:cNvPicPr>
            <a:picLocks noGrp="1" noChangeAspect="1" noChangeArrowheads="1"/>
          </p:cNvPicPr>
          <p:nvPr>
            <p:ph idx="1"/>
          </p:nvPr>
        </p:nvPicPr>
        <p:blipFill>
          <a:blip r:embed="rId2" cstate="print"/>
          <a:srcRect/>
          <a:stretch>
            <a:fillRect/>
          </a:stretch>
        </p:blipFill>
        <p:spPr>
          <a:xfrm>
            <a:off x="4267200" y="2362200"/>
            <a:ext cx="2159000" cy="2590800"/>
          </a:xfrm>
          <a:noFill/>
          <a:ln>
            <a:solidFill>
              <a:schemeClr val="tx1"/>
            </a:solidFill>
          </a:ln>
        </p:spPr>
      </p:pic>
      <p:pic>
        <p:nvPicPr>
          <p:cNvPr id="145413" name="Picture 5" descr="lb17439"/>
          <p:cNvPicPr>
            <a:picLocks noChangeAspect="1" noChangeArrowheads="1"/>
          </p:cNvPicPr>
          <p:nvPr/>
        </p:nvPicPr>
        <p:blipFill>
          <a:blip r:embed="rId3" cstate="print"/>
          <a:srcRect/>
          <a:stretch>
            <a:fillRect/>
          </a:stretch>
        </p:blipFill>
        <p:spPr bwMode="auto">
          <a:xfrm>
            <a:off x="2286000" y="2362200"/>
            <a:ext cx="1501775" cy="2590800"/>
          </a:xfrm>
          <a:prstGeom prst="rect">
            <a:avLst/>
          </a:prstGeom>
          <a:noFill/>
          <a:ln w="9525">
            <a:solidFill>
              <a:schemeClr val="tx1"/>
            </a:solidFill>
            <a:miter lim="800000"/>
            <a:headEnd/>
            <a:tailEnd/>
          </a:ln>
        </p:spPr>
      </p:pic>
      <p:sp>
        <p:nvSpPr>
          <p:cNvPr id="145415" name="Text Box 7"/>
          <p:cNvSpPr txBox="1">
            <a:spLocks noChangeArrowheads="1"/>
          </p:cNvSpPr>
          <p:nvPr/>
        </p:nvSpPr>
        <p:spPr bwMode="auto">
          <a:xfrm>
            <a:off x="2209800" y="2209800"/>
            <a:ext cx="23622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145417" name="Picture 9" descr="lb1418~2"/>
          <p:cNvPicPr>
            <a:picLocks noChangeAspect="1" noChangeArrowheads="1"/>
          </p:cNvPicPr>
          <p:nvPr/>
        </p:nvPicPr>
        <p:blipFill>
          <a:blip r:embed="rId4" cstate="print"/>
          <a:srcRect/>
          <a:stretch>
            <a:fillRect/>
          </a:stretch>
        </p:blipFill>
        <p:spPr bwMode="auto">
          <a:xfrm>
            <a:off x="6781800" y="2362200"/>
            <a:ext cx="1876425" cy="2590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additive="base">
                                        <p:cTn id="7" dur="500" fill="hold"/>
                                        <p:tgtEl>
                                          <p:spTgt spid="145410"/>
                                        </p:tgtEl>
                                        <p:attrNameLst>
                                          <p:attrName>ppt_x</p:attrName>
                                        </p:attrNameLst>
                                      </p:cBhvr>
                                      <p:tavLst>
                                        <p:tav tm="0">
                                          <p:val>
                                            <p:strVal val="1+#ppt_w/2"/>
                                          </p:val>
                                        </p:tav>
                                        <p:tav tm="100000">
                                          <p:val>
                                            <p:strVal val="#ppt_x"/>
                                          </p:val>
                                        </p:tav>
                                      </p:tavLst>
                                    </p:anim>
                                    <p:anim calcmode="lin" valueType="num">
                                      <p:cBhvr additive="base">
                                        <p:cTn id="8" dur="500" fill="hold"/>
                                        <p:tgtEl>
                                          <p:spTgt spid="1454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45413"/>
                                        </p:tgtEl>
                                        <p:attrNameLst>
                                          <p:attrName>style.visibility</p:attrName>
                                        </p:attrNameLst>
                                      </p:cBhvr>
                                      <p:to>
                                        <p:strVal val="visible"/>
                                      </p:to>
                                    </p:set>
                                    <p:anim calcmode="lin" valueType="num">
                                      <p:cBhvr>
                                        <p:cTn id="12" dur="500" fill="hold"/>
                                        <p:tgtEl>
                                          <p:spTgt spid="145413"/>
                                        </p:tgtEl>
                                        <p:attrNameLst>
                                          <p:attrName>ppt_w</p:attrName>
                                        </p:attrNameLst>
                                      </p:cBhvr>
                                      <p:tavLst>
                                        <p:tav tm="0">
                                          <p:val>
                                            <p:fltVal val="0"/>
                                          </p:val>
                                        </p:tav>
                                        <p:tav tm="100000">
                                          <p:val>
                                            <p:strVal val="#ppt_w"/>
                                          </p:val>
                                        </p:tav>
                                      </p:tavLst>
                                    </p:anim>
                                    <p:anim calcmode="lin" valueType="num">
                                      <p:cBhvr>
                                        <p:cTn id="13" dur="500" fill="hold"/>
                                        <p:tgtEl>
                                          <p:spTgt spid="14541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45417"/>
                                        </p:tgtEl>
                                        <p:attrNameLst>
                                          <p:attrName>style.visibility</p:attrName>
                                        </p:attrNameLst>
                                      </p:cBhvr>
                                      <p:to>
                                        <p:strVal val="visible"/>
                                      </p:to>
                                    </p:set>
                                    <p:anim calcmode="lin" valueType="num">
                                      <p:cBhvr>
                                        <p:cTn id="17" dur="500" fill="hold"/>
                                        <p:tgtEl>
                                          <p:spTgt spid="145417"/>
                                        </p:tgtEl>
                                        <p:attrNameLst>
                                          <p:attrName>ppt_w</p:attrName>
                                        </p:attrNameLst>
                                      </p:cBhvr>
                                      <p:tavLst>
                                        <p:tav tm="0">
                                          <p:val>
                                            <p:fltVal val="0"/>
                                          </p:val>
                                        </p:tav>
                                        <p:tav tm="100000">
                                          <p:val>
                                            <p:strVal val="#ppt_w"/>
                                          </p:val>
                                        </p:tav>
                                      </p:tavLst>
                                    </p:anim>
                                    <p:anim calcmode="lin" valueType="num">
                                      <p:cBhvr>
                                        <p:cTn id="18" dur="500" fill="hold"/>
                                        <p:tgtEl>
                                          <p:spTgt spid="14541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45412"/>
                                        </p:tgtEl>
                                        <p:attrNameLst>
                                          <p:attrName>style.visibility</p:attrName>
                                        </p:attrNameLst>
                                      </p:cBhvr>
                                      <p:to>
                                        <p:strVal val="visible"/>
                                      </p:to>
                                    </p:set>
                                    <p:anim calcmode="lin" valueType="num">
                                      <p:cBhvr>
                                        <p:cTn id="22" dur="500" fill="hold"/>
                                        <p:tgtEl>
                                          <p:spTgt spid="145412"/>
                                        </p:tgtEl>
                                        <p:attrNameLst>
                                          <p:attrName>ppt_w</p:attrName>
                                        </p:attrNameLst>
                                      </p:cBhvr>
                                      <p:tavLst>
                                        <p:tav tm="0">
                                          <p:val>
                                            <p:fltVal val="0"/>
                                          </p:val>
                                        </p:tav>
                                        <p:tav tm="100000">
                                          <p:val>
                                            <p:strVal val="#ppt_w"/>
                                          </p:val>
                                        </p:tav>
                                      </p:tavLst>
                                    </p:anim>
                                    <p:anim calcmode="lin" valueType="num">
                                      <p:cBhvr>
                                        <p:cTn id="23" dur="500" fill="hold"/>
                                        <p:tgtEl>
                                          <p:spTgt spid="145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533400" y="685800"/>
            <a:ext cx="7924800" cy="990600"/>
          </a:xfrm>
          <a:noFill/>
          <a:ln/>
        </p:spPr>
        <p:txBody>
          <a:bodyPr lIns="104775" tIns="52388" rIns="104775" bIns="52388"/>
          <a:lstStyle/>
          <a:p>
            <a:r>
              <a:rPr lang="en-US" dirty="0">
                <a:effectLst>
                  <a:outerShdw blurRad="38100" dist="38100" dir="2700000" algn="tl">
                    <a:srgbClr val="C0C0C0"/>
                  </a:outerShdw>
                </a:effectLst>
                <a:latin typeface="Trebuchet MS" pitchFamily="34" charset="0"/>
              </a:rPr>
              <a:t>RECOGNITION OF DAMAGE</a:t>
            </a:r>
            <a:endParaRPr lang="en-US" sz="3200" dirty="0">
              <a:effectLst>
                <a:outerShdw blurRad="38100" dist="38100" dir="2700000" algn="tl">
                  <a:srgbClr val="C0C0C0"/>
                </a:outerShdw>
              </a:effectLst>
              <a:latin typeface="Trebuchet MS" pitchFamily="34" charset="0"/>
            </a:endParaRPr>
          </a:p>
        </p:txBody>
      </p:sp>
      <p:sp>
        <p:nvSpPr>
          <p:cNvPr id="116739" name="Rectangle 3"/>
          <p:cNvSpPr>
            <a:spLocks noGrp="1" noChangeArrowheads="1"/>
          </p:cNvSpPr>
          <p:nvPr>
            <p:ph type="body" sz="half" idx="1"/>
          </p:nvPr>
        </p:nvSpPr>
        <p:spPr>
          <a:xfrm>
            <a:off x="838200" y="1981200"/>
            <a:ext cx="5715000" cy="4457700"/>
          </a:xfrm>
          <a:ln>
            <a:solidFill>
              <a:schemeClr val="tx1"/>
            </a:solidFill>
          </a:ln>
        </p:spPr>
        <p:txBody>
          <a:bodyPr lIns="104775" tIns="52388" rIns="104775" bIns="52388"/>
          <a:lstStyle/>
          <a:p>
            <a:pPr>
              <a:lnSpc>
                <a:spcPct val="90000"/>
              </a:lnSpc>
            </a:pPr>
            <a:r>
              <a:rPr lang="en-US" sz="3600" dirty="0">
                <a:effectLst>
                  <a:outerShdw blurRad="38100" dist="38100" dir="2700000" algn="tl">
                    <a:srgbClr val="C0C0C0"/>
                  </a:outerShdw>
                </a:effectLst>
                <a:latin typeface="Trebuchet MS" pitchFamily="34" charset="0"/>
              </a:rPr>
              <a:t>Friability</a:t>
            </a:r>
          </a:p>
          <a:p>
            <a:pPr>
              <a:lnSpc>
                <a:spcPct val="90000"/>
              </a:lnSpc>
            </a:pPr>
            <a:r>
              <a:rPr lang="en-US" sz="3600" dirty="0">
                <a:effectLst>
                  <a:outerShdw blurRad="38100" dist="38100" dir="2700000" algn="tl">
                    <a:srgbClr val="C0C0C0"/>
                  </a:outerShdw>
                </a:effectLst>
                <a:latin typeface="Trebuchet MS" pitchFamily="34" charset="0"/>
              </a:rPr>
              <a:t>Water Damage</a:t>
            </a:r>
          </a:p>
          <a:p>
            <a:pPr>
              <a:lnSpc>
                <a:spcPct val="90000"/>
              </a:lnSpc>
            </a:pPr>
            <a:r>
              <a:rPr lang="en-US" sz="3600" dirty="0">
                <a:effectLst>
                  <a:outerShdw blurRad="38100" dist="38100" dir="2700000" algn="tl">
                    <a:srgbClr val="C0C0C0"/>
                  </a:outerShdw>
                </a:effectLst>
                <a:latin typeface="Trebuchet MS" pitchFamily="34" charset="0"/>
              </a:rPr>
              <a:t>Delamination</a:t>
            </a:r>
          </a:p>
          <a:p>
            <a:pPr>
              <a:lnSpc>
                <a:spcPct val="90000"/>
              </a:lnSpc>
            </a:pPr>
            <a:r>
              <a:rPr lang="en-US" sz="3600" dirty="0">
                <a:effectLst>
                  <a:outerShdw blurRad="38100" dist="38100" dir="2700000" algn="tl">
                    <a:srgbClr val="C0C0C0"/>
                  </a:outerShdw>
                </a:effectLst>
                <a:latin typeface="Trebuchet MS" pitchFamily="34" charset="0"/>
              </a:rPr>
              <a:t>Deterioration</a:t>
            </a:r>
          </a:p>
          <a:p>
            <a:pPr>
              <a:lnSpc>
                <a:spcPct val="90000"/>
              </a:lnSpc>
            </a:pPr>
            <a:r>
              <a:rPr lang="en-US" sz="3600" dirty="0">
                <a:effectLst>
                  <a:outerShdw blurRad="38100" dist="38100" dir="2700000" algn="tl">
                    <a:srgbClr val="C0C0C0"/>
                  </a:outerShdw>
                </a:effectLst>
                <a:latin typeface="Trebuchet MS" pitchFamily="34" charset="0"/>
              </a:rPr>
              <a:t>Physical Damage</a:t>
            </a:r>
          </a:p>
          <a:p>
            <a:pPr>
              <a:lnSpc>
                <a:spcPct val="90000"/>
              </a:lnSpc>
            </a:pPr>
            <a:r>
              <a:rPr lang="en-US" sz="3600" dirty="0">
                <a:effectLst>
                  <a:outerShdw blurRad="38100" dist="38100" dir="2700000" algn="tl">
                    <a:srgbClr val="C0C0C0"/>
                  </a:outerShdw>
                </a:effectLst>
                <a:latin typeface="Trebuchet MS" pitchFamily="34" charset="0"/>
              </a:rPr>
              <a:t>Minor Incidents</a:t>
            </a:r>
          </a:p>
          <a:p>
            <a:pPr>
              <a:lnSpc>
                <a:spcPct val="90000"/>
              </a:lnSpc>
            </a:pPr>
            <a:r>
              <a:rPr lang="en-US" sz="3600" dirty="0">
                <a:effectLst>
                  <a:outerShdw blurRad="38100" dist="38100" dir="2700000" algn="tl">
                    <a:srgbClr val="C0C0C0"/>
                  </a:outerShdw>
                </a:effectLst>
                <a:latin typeface="Trebuchet MS" pitchFamily="34" charset="0"/>
              </a:rPr>
              <a:t>Major Incidents</a:t>
            </a:r>
            <a:endParaRPr lang="en-US" sz="2400" dirty="0">
              <a:effectLst>
                <a:outerShdw blurRad="38100" dist="38100" dir="2700000" algn="tl">
                  <a:srgbClr val="C0C0C0"/>
                </a:outerShdw>
              </a:effectLst>
              <a:latin typeface="Trebuchet MS" pitchFamily="34" charset="0"/>
            </a:endParaRPr>
          </a:p>
          <a:p>
            <a:pPr>
              <a:lnSpc>
                <a:spcPct val="90000"/>
              </a:lnSpc>
              <a:buFont typeface="Monotype Sorts" pitchFamily="2" charset="2"/>
              <a:buChar char=" "/>
            </a:pPr>
            <a:endParaRPr lang="en-US" sz="2400" dirty="0">
              <a:effectLst>
                <a:outerShdw blurRad="38100" dist="38100" dir="2700000" algn="tl">
                  <a:srgbClr val="C0C0C0"/>
                </a:outerShdw>
              </a:effectLst>
              <a:latin typeface="Trebuchet MS" pitchFamily="34" charset="0"/>
            </a:endParaRPr>
          </a:p>
        </p:txBody>
      </p:sp>
      <p:pic>
        <p:nvPicPr>
          <p:cNvPr id="116740" name="Picture 4" descr="DCP00107"/>
          <p:cNvPicPr>
            <a:picLocks noChangeAspect="1" noChangeArrowheads="1"/>
          </p:cNvPicPr>
          <p:nvPr/>
        </p:nvPicPr>
        <p:blipFill>
          <a:blip r:embed="rId3" cstate="print"/>
          <a:srcRect/>
          <a:stretch>
            <a:fillRect/>
          </a:stretch>
        </p:blipFill>
        <p:spPr bwMode="auto">
          <a:xfrm>
            <a:off x="6781800" y="1828800"/>
            <a:ext cx="2057400" cy="1543050"/>
          </a:xfrm>
          <a:prstGeom prst="rect">
            <a:avLst/>
          </a:prstGeom>
          <a:noFill/>
        </p:spPr>
      </p:pic>
      <p:pic>
        <p:nvPicPr>
          <p:cNvPr id="116741" name="Picture 5" descr="DCP00110"/>
          <p:cNvPicPr>
            <a:picLocks noChangeAspect="1" noChangeArrowheads="1"/>
          </p:cNvPicPr>
          <p:nvPr/>
        </p:nvPicPr>
        <p:blipFill>
          <a:blip r:embed="rId4" cstate="print"/>
          <a:srcRect/>
          <a:stretch>
            <a:fillRect/>
          </a:stretch>
        </p:blipFill>
        <p:spPr bwMode="auto">
          <a:xfrm>
            <a:off x="6781800" y="3429000"/>
            <a:ext cx="2057400" cy="1543050"/>
          </a:xfrm>
          <a:prstGeom prst="rect">
            <a:avLst/>
          </a:prstGeom>
          <a:noFill/>
        </p:spPr>
      </p:pic>
      <p:pic>
        <p:nvPicPr>
          <p:cNvPr id="116742" name="Picture 6" descr="DCP00109"/>
          <p:cNvPicPr>
            <a:picLocks noChangeAspect="1" noChangeArrowheads="1"/>
          </p:cNvPicPr>
          <p:nvPr/>
        </p:nvPicPr>
        <p:blipFill>
          <a:blip r:embed="rId5" cstate="print"/>
          <a:srcRect/>
          <a:stretch>
            <a:fillRect/>
          </a:stretch>
        </p:blipFill>
        <p:spPr bwMode="auto">
          <a:xfrm>
            <a:off x="6781800" y="5029200"/>
            <a:ext cx="2057400" cy="1541463"/>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500" fill="hold"/>
                                        <p:tgtEl>
                                          <p:spTgt spid="116738"/>
                                        </p:tgtEl>
                                        <p:attrNameLst>
                                          <p:attrName>ppt_x</p:attrName>
                                        </p:attrNameLst>
                                      </p:cBhvr>
                                      <p:tavLst>
                                        <p:tav tm="0">
                                          <p:val>
                                            <p:strVal val="#ppt_x"/>
                                          </p:val>
                                        </p:tav>
                                        <p:tav tm="100000">
                                          <p:val>
                                            <p:strVal val="#ppt_x"/>
                                          </p:val>
                                        </p:tav>
                                      </p:tavLst>
                                    </p:anim>
                                    <p:anim calcmode="lin" valueType="num">
                                      <p:cBhvr additive="base">
                                        <p:cTn id="8" dur="500" fill="hold"/>
                                        <p:tgtEl>
                                          <p:spTgt spid="11673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6739">
                                            <p:txEl>
                                              <p:pRg st="0" end="0"/>
                                            </p:txEl>
                                          </p:spTgt>
                                        </p:tgtEl>
                                        <p:attrNameLst>
                                          <p:attrName>style.visibility</p:attrName>
                                        </p:attrNameLst>
                                      </p:cBhvr>
                                      <p:to>
                                        <p:strVal val="visible"/>
                                      </p:to>
                                    </p:set>
                                    <p:anim calcmode="lin" valueType="num">
                                      <p:cBhvr additive="base">
                                        <p:cTn id="12"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6739">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6739">
                                            <p:txEl>
                                              <p:pRg st="1" end="1"/>
                                            </p:txEl>
                                          </p:spTgt>
                                        </p:tgtEl>
                                        <p:attrNameLst>
                                          <p:attrName>style.visibility</p:attrName>
                                        </p:attrNameLst>
                                      </p:cBhvr>
                                      <p:to>
                                        <p:strVal val="visible"/>
                                      </p:to>
                                    </p:set>
                                    <p:anim calcmode="lin" valueType="num">
                                      <p:cBhvr additive="base">
                                        <p:cTn id="17" dur="500" fill="hold"/>
                                        <p:tgtEl>
                                          <p:spTgt spid="11673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6739">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6739">
                                            <p:txEl>
                                              <p:pRg st="2" end="2"/>
                                            </p:txEl>
                                          </p:spTgt>
                                        </p:tgtEl>
                                        <p:attrNameLst>
                                          <p:attrName>style.visibility</p:attrName>
                                        </p:attrNameLst>
                                      </p:cBhvr>
                                      <p:to>
                                        <p:strVal val="visible"/>
                                      </p:to>
                                    </p:set>
                                    <p:anim calcmode="lin" valueType="num">
                                      <p:cBhvr additive="base">
                                        <p:cTn id="22" dur="5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6739">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6739">
                                            <p:txEl>
                                              <p:pRg st="3" end="3"/>
                                            </p:txEl>
                                          </p:spTgt>
                                        </p:tgtEl>
                                        <p:attrNameLst>
                                          <p:attrName>style.visibility</p:attrName>
                                        </p:attrNameLst>
                                      </p:cBhvr>
                                      <p:to>
                                        <p:strVal val="visible"/>
                                      </p:to>
                                    </p:set>
                                    <p:anim calcmode="lin" valueType="num">
                                      <p:cBhvr additive="base">
                                        <p:cTn id="27" dur="500" fill="hold"/>
                                        <p:tgtEl>
                                          <p:spTgt spid="11673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6739">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6739">
                                            <p:txEl>
                                              <p:pRg st="4" end="4"/>
                                            </p:txEl>
                                          </p:spTgt>
                                        </p:tgtEl>
                                        <p:attrNameLst>
                                          <p:attrName>style.visibility</p:attrName>
                                        </p:attrNameLst>
                                      </p:cBhvr>
                                      <p:to>
                                        <p:strVal val="visible"/>
                                      </p:to>
                                    </p:set>
                                    <p:anim calcmode="lin" valueType="num">
                                      <p:cBhvr additive="base">
                                        <p:cTn id="32" dur="500" fill="hold"/>
                                        <p:tgtEl>
                                          <p:spTgt spid="116739">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6739">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additive="base">
                                        <p:cTn id="37" dur="500" fill="hold"/>
                                        <p:tgtEl>
                                          <p:spTgt spid="1167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6739">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6739">
                                            <p:txEl>
                                              <p:pRg st="6" end="6"/>
                                            </p:txEl>
                                          </p:spTgt>
                                        </p:tgtEl>
                                        <p:attrNameLst>
                                          <p:attrName>style.visibility</p:attrName>
                                        </p:attrNameLst>
                                      </p:cBhvr>
                                      <p:to>
                                        <p:strVal val="visible"/>
                                      </p:to>
                                    </p:set>
                                    <p:anim calcmode="lin" valueType="num">
                                      <p:cBhvr additive="base">
                                        <p:cTn id="42" dur="500" fill="hold"/>
                                        <p:tgtEl>
                                          <p:spTgt spid="116739">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16739">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3" fill="hold" nodeType="afterEffect">
                                  <p:stCondLst>
                                    <p:cond delay="0"/>
                                  </p:stCondLst>
                                  <p:childTnLst>
                                    <p:set>
                                      <p:cBhvr>
                                        <p:cTn id="46" dur="1" fill="hold">
                                          <p:stCondLst>
                                            <p:cond delay="0"/>
                                          </p:stCondLst>
                                        </p:cTn>
                                        <p:tgtEl>
                                          <p:spTgt spid="116740"/>
                                        </p:tgtEl>
                                        <p:attrNameLst>
                                          <p:attrName>style.visibility</p:attrName>
                                        </p:attrNameLst>
                                      </p:cBhvr>
                                      <p:to>
                                        <p:strVal val="visible"/>
                                      </p:to>
                                    </p:set>
                                    <p:anim calcmode="lin" valueType="num">
                                      <p:cBhvr additive="base">
                                        <p:cTn id="47" dur="500" fill="hold"/>
                                        <p:tgtEl>
                                          <p:spTgt spid="116740"/>
                                        </p:tgtEl>
                                        <p:attrNameLst>
                                          <p:attrName>ppt_x</p:attrName>
                                        </p:attrNameLst>
                                      </p:cBhvr>
                                      <p:tavLst>
                                        <p:tav tm="0">
                                          <p:val>
                                            <p:strVal val="1+#ppt_w/2"/>
                                          </p:val>
                                        </p:tav>
                                        <p:tav tm="100000">
                                          <p:val>
                                            <p:strVal val="#ppt_x"/>
                                          </p:val>
                                        </p:tav>
                                      </p:tavLst>
                                    </p:anim>
                                    <p:anim calcmode="lin" valueType="num">
                                      <p:cBhvr additive="base">
                                        <p:cTn id="48" dur="500" fill="hold"/>
                                        <p:tgtEl>
                                          <p:spTgt spid="116740"/>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6" fill="hold" nodeType="afterEffect">
                                  <p:stCondLst>
                                    <p:cond delay="0"/>
                                  </p:stCondLst>
                                  <p:childTnLst>
                                    <p:set>
                                      <p:cBhvr>
                                        <p:cTn id="51" dur="1" fill="hold">
                                          <p:stCondLst>
                                            <p:cond delay="0"/>
                                          </p:stCondLst>
                                        </p:cTn>
                                        <p:tgtEl>
                                          <p:spTgt spid="116742"/>
                                        </p:tgtEl>
                                        <p:attrNameLst>
                                          <p:attrName>style.visibility</p:attrName>
                                        </p:attrNameLst>
                                      </p:cBhvr>
                                      <p:to>
                                        <p:strVal val="visible"/>
                                      </p:to>
                                    </p:set>
                                    <p:anim calcmode="lin" valueType="num">
                                      <p:cBhvr additive="base">
                                        <p:cTn id="52" dur="500" fill="hold"/>
                                        <p:tgtEl>
                                          <p:spTgt spid="116742"/>
                                        </p:tgtEl>
                                        <p:attrNameLst>
                                          <p:attrName>ppt_x</p:attrName>
                                        </p:attrNameLst>
                                      </p:cBhvr>
                                      <p:tavLst>
                                        <p:tav tm="0">
                                          <p:val>
                                            <p:strVal val="1+#ppt_w/2"/>
                                          </p:val>
                                        </p:tav>
                                        <p:tav tm="100000">
                                          <p:val>
                                            <p:strVal val="#ppt_x"/>
                                          </p:val>
                                        </p:tav>
                                      </p:tavLst>
                                    </p:anim>
                                    <p:anim calcmode="lin" valueType="num">
                                      <p:cBhvr additive="base">
                                        <p:cTn id="53" dur="500" fill="hold"/>
                                        <p:tgtEl>
                                          <p:spTgt spid="11674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16741"/>
                                        </p:tgtEl>
                                        <p:attrNameLst>
                                          <p:attrName>style.visibility</p:attrName>
                                        </p:attrNameLst>
                                      </p:cBhvr>
                                      <p:to>
                                        <p:strVal val="visible"/>
                                      </p:to>
                                    </p:set>
                                    <p:anim calcmode="lin" valueType="num">
                                      <p:cBhvr additive="base">
                                        <p:cTn id="57" dur="500" fill="hold"/>
                                        <p:tgtEl>
                                          <p:spTgt spid="116741"/>
                                        </p:tgtEl>
                                        <p:attrNameLst>
                                          <p:attrName>ppt_x</p:attrName>
                                        </p:attrNameLst>
                                      </p:cBhvr>
                                      <p:tavLst>
                                        <p:tav tm="0">
                                          <p:val>
                                            <p:strVal val="1+#ppt_w/2"/>
                                          </p:val>
                                        </p:tav>
                                        <p:tav tm="100000">
                                          <p:val>
                                            <p:strVal val="#ppt_x"/>
                                          </p:val>
                                        </p:tav>
                                      </p:tavLst>
                                    </p:anim>
                                    <p:anim calcmode="lin" valueType="num">
                                      <p:cBhvr additive="base">
                                        <p:cTn id="58" dur="500" fill="hold"/>
                                        <p:tgtEl>
                                          <p:spTgt spid="1167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nimBg="1" autoUpdateAnimBg="0"/>
      <p:bldP spid="116739"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asbbeam"/>
          <p:cNvPicPr>
            <a:picLocks noChangeAspect="1" noChangeArrowheads="1"/>
          </p:cNvPicPr>
          <p:nvPr/>
        </p:nvPicPr>
        <p:blipFill>
          <a:blip r:embed="rId2" cstate="print"/>
          <a:srcRect/>
          <a:stretch>
            <a:fillRect/>
          </a:stretch>
        </p:blipFill>
        <p:spPr bwMode="auto">
          <a:xfrm>
            <a:off x="0" y="0"/>
            <a:ext cx="9144000" cy="7923213"/>
          </a:xfrm>
          <a:prstGeom prst="rect">
            <a:avLst/>
          </a:prstGeom>
          <a:noFill/>
          <a:ln w="9525">
            <a:solidFill>
              <a:schemeClr val="tx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DCP00111"/>
          <p:cNvPicPr>
            <a:picLocks noChangeAspect="1" noChangeArrowheads="1"/>
          </p:cNvPicPr>
          <p:nvPr/>
        </p:nvPicPr>
        <p:blipFill>
          <a:blip r:embed="rId2" cstate="print"/>
          <a:srcRect/>
          <a:stretch>
            <a:fillRect/>
          </a:stretch>
        </p:blipFill>
        <p:spPr bwMode="auto">
          <a:xfrm>
            <a:off x="0" y="0"/>
            <a:ext cx="9144000" cy="685641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DCP00110"/>
          <p:cNvPicPr>
            <a:picLocks noChangeAspect="1" noChangeArrowheads="1"/>
          </p:cNvPicPr>
          <p:nvPr/>
        </p:nvPicPr>
        <p:blipFill>
          <a:blip r:embed="rId2" cstate="print"/>
          <a:srcRect/>
          <a:stretch>
            <a:fillRect/>
          </a:stretch>
        </p:blipFill>
        <p:spPr bwMode="auto">
          <a:xfrm>
            <a:off x="0" y="0"/>
            <a:ext cx="9144000" cy="685641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DCP00109"/>
          <p:cNvPicPr>
            <a:picLocks noChangeAspect="1" noChangeArrowheads="1"/>
          </p:cNvPicPr>
          <p:nvPr/>
        </p:nvPicPr>
        <p:blipFill>
          <a:blip r:embed="rId2" cstate="print"/>
          <a:srcRect/>
          <a:stretch>
            <a:fillRect/>
          </a:stretch>
        </p:blipFill>
        <p:spPr bwMode="auto">
          <a:xfrm>
            <a:off x="0" y="0"/>
            <a:ext cx="9144000" cy="685641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DCP00107"/>
          <p:cNvPicPr>
            <a:picLocks noChangeAspect="1" noChangeArrowheads="1"/>
          </p:cNvPicPr>
          <p:nvPr/>
        </p:nvPicPr>
        <p:blipFill>
          <a:blip r:embed="rId2" cstate="print"/>
          <a:srcRect/>
          <a:stretch>
            <a:fillRect/>
          </a:stretch>
        </p:blipFill>
        <p:spPr bwMode="auto">
          <a:xfrm>
            <a:off x="-228600" y="0"/>
            <a:ext cx="9372600" cy="70278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DCP0049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DCP0070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DCP0070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DCP0070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057400" y="1066800"/>
            <a:ext cx="6680200" cy="742950"/>
          </a:xfrm>
          <a:noFill/>
          <a:ln/>
        </p:spPr>
        <p:txBody>
          <a:bodyPr lIns="104775" tIns="52388" rIns="104775" bIns="52388">
            <a:normAutofit fontScale="90000"/>
          </a:bodyPr>
          <a:lstStyle/>
          <a:p>
            <a:r>
              <a:rPr lang="en-US" dirty="0">
                <a:effectLst>
                  <a:outerShdw blurRad="38100" dist="38100" dir="2700000" algn="tl">
                    <a:srgbClr val="C0C0C0"/>
                  </a:outerShdw>
                </a:effectLst>
                <a:latin typeface="Trebuchet MS" pitchFamily="34" charset="0"/>
              </a:rPr>
              <a:t>TRAINING OUTLINE</a:t>
            </a:r>
          </a:p>
        </p:txBody>
      </p:sp>
      <p:sp>
        <p:nvSpPr>
          <p:cNvPr id="104451" name="Rectangle 3"/>
          <p:cNvSpPr>
            <a:spLocks noGrp="1" noChangeArrowheads="1"/>
          </p:cNvSpPr>
          <p:nvPr>
            <p:ph idx="1"/>
          </p:nvPr>
        </p:nvSpPr>
        <p:spPr>
          <a:xfrm>
            <a:off x="2057400" y="1905000"/>
            <a:ext cx="6705600" cy="4572000"/>
          </a:xfrm>
          <a:ln>
            <a:solidFill>
              <a:schemeClr val="tx1"/>
            </a:solidFill>
          </a:ln>
        </p:spPr>
        <p:txBody>
          <a:bodyPr lIns="104775" tIns="52388" rIns="104775" bIns="52388"/>
          <a:lstStyle/>
          <a:p>
            <a:pPr>
              <a:lnSpc>
                <a:spcPct val="90000"/>
              </a:lnSpc>
            </a:pPr>
            <a:r>
              <a:rPr lang="en-US" sz="2400" dirty="0">
                <a:effectLst>
                  <a:outerShdw blurRad="38100" dist="38100" dir="2700000" algn="tl">
                    <a:srgbClr val="C0C0C0"/>
                  </a:outerShdw>
                </a:effectLst>
                <a:latin typeface="Trebuchet MS" pitchFamily="34" charset="0"/>
              </a:rPr>
              <a:t>What is Asbestos?</a:t>
            </a:r>
          </a:p>
          <a:p>
            <a:pPr>
              <a:lnSpc>
                <a:spcPct val="90000"/>
              </a:lnSpc>
            </a:pPr>
            <a:r>
              <a:rPr lang="en-US" sz="2400" dirty="0">
                <a:effectLst>
                  <a:outerShdw blurRad="38100" dist="38100" dir="2700000" algn="tl">
                    <a:srgbClr val="C0C0C0"/>
                  </a:outerShdw>
                </a:effectLst>
                <a:latin typeface="Trebuchet MS" pitchFamily="34" charset="0"/>
              </a:rPr>
              <a:t>Health Effects Associated with Exposure</a:t>
            </a:r>
          </a:p>
          <a:p>
            <a:pPr>
              <a:lnSpc>
                <a:spcPct val="90000"/>
              </a:lnSpc>
            </a:pPr>
            <a:r>
              <a:rPr lang="en-US" sz="2400" dirty="0">
                <a:effectLst>
                  <a:outerShdw blurRad="38100" dist="38100" dir="2700000" algn="tl">
                    <a:srgbClr val="C0C0C0"/>
                  </a:outerShdw>
                </a:effectLst>
                <a:latin typeface="Trebuchet MS" pitchFamily="34" charset="0"/>
              </a:rPr>
              <a:t>Defense Mechanisms</a:t>
            </a:r>
          </a:p>
          <a:p>
            <a:pPr>
              <a:lnSpc>
                <a:spcPct val="90000"/>
              </a:lnSpc>
            </a:pPr>
            <a:r>
              <a:rPr lang="en-US" sz="2400" dirty="0">
                <a:effectLst>
                  <a:outerShdw blurRad="38100" dist="38100" dir="2700000" algn="tl">
                    <a:srgbClr val="C0C0C0"/>
                  </a:outerShdw>
                </a:effectLst>
                <a:latin typeface="Trebuchet MS" pitchFamily="34" charset="0"/>
              </a:rPr>
              <a:t>Smoking</a:t>
            </a:r>
          </a:p>
          <a:p>
            <a:pPr>
              <a:lnSpc>
                <a:spcPct val="90000"/>
              </a:lnSpc>
            </a:pPr>
            <a:r>
              <a:rPr lang="en-US" sz="2400" dirty="0">
                <a:effectLst>
                  <a:outerShdw blurRad="38100" dist="38100" dir="2700000" algn="tl">
                    <a:srgbClr val="C0C0C0"/>
                  </a:outerShdw>
                </a:effectLst>
                <a:latin typeface="Trebuchet MS" pitchFamily="34" charset="0"/>
              </a:rPr>
              <a:t>Locations of ACBM and ACM</a:t>
            </a:r>
          </a:p>
          <a:p>
            <a:pPr>
              <a:lnSpc>
                <a:spcPct val="90000"/>
              </a:lnSpc>
            </a:pPr>
            <a:r>
              <a:rPr lang="en-US" sz="2400" dirty="0">
                <a:effectLst>
                  <a:outerShdw blurRad="38100" dist="38100" dir="2700000" algn="tl">
                    <a:srgbClr val="C0C0C0"/>
                  </a:outerShdw>
                </a:effectLst>
                <a:latin typeface="Trebuchet MS" pitchFamily="34" charset="0"/>
              </a:rPr>
              <a:t>Recognition of Damage</a:t>
            </a:r>
          </a:p>
          <a:p>
            <a:pPr>
              <a:lnSpc>
                <a:spcPct val="90000"/>
              </a:lnSpc>
            </a:pPr>
            <a:r>
              <a:rPr lang="en-US" sz="2400" dirty="0">
                <a:effectLst>
                  <a:outerShdw blurRad="38100" dist="38100" dir="2700000" algn="tl">
                    <a:srgbClr val="C0C0C0"/>
                  </a:outerShdw>
                </a:effectLst>
                <a:latin typeface="Trebuchet MS" pitchFamily="34" charset="0"/>
              </a:rPr>
              <a:t>Emergency Procedures and Contacts</a:t>
            </a:r>
          </a:p>
          <a:p>
            <a:pPr>
              <a:lnSpc>
                <a:spcPct val="90000"/>
              </a:lnSpc>
            </a:pPr>
            <a:r>
              <a:rPr lang="en-US" sz="2400" dirty="0">
                <a:effectLst>
                  <a:outerShdw blurRad="38100" dist="38100" dir="2700000" algn="tl">
                    <a:srgbClr val="C0C0C0"/>
                  </a:outerShdw>
                </a:effectLst>
                <a:latin typeface="Trebuchet MS" pitchFamily="34" charset="0"/>
              </a:rPr>
              <a:t>Rules and Regulations</a:t>
            </a:r>
          </a:p>
          <a:p>
            <a:pPr>
              <a:lnSpc>
                <a:spcPct val="90000"/>
              </a:lnSpc>
            </a:pPr>
            <a:r>
              <a:rPr lang="en-US" sz="2400" dirty="0">
                <a:effectLst>
                  <a:outerShdw blurRad="38100" dist="38100" dir="2700000" algn="tl">
                    <a:srgbClr val="C0C0C0"/>
                  </a:outerShdw>
                </a:effectLst>
                <a:latin typeface="Trebuchet MS" pitchFamily="34" charset="0"/>
              </a:rPr>
              <a:t>Abatement</a:t>
            </a:r>
          </a:p>
          <a:p>
            <a:pPr>
              <a:lnSpc>
                <a:spcPct val="90000"/>
              </a:lnSpc>
            </a:pPr>
            <a:r>
              <a:rPr lang="en-US" sz="2400" dirty="0">
                <a:effectLst>
                  <a:outerShdw blurRad="38100" dist="38100" dir="2700000" algn="tl">
                    <a:srgbClr val="C0C0C0"/>
                  </a:outerShdw>
                </a:effectLst>
                <a:latin typeface="Trebuchet MS" pitchFamily="34" charset="0"/>
              </a:rPr>
              <a:t>Operations &amp; Maintenance (O&amp;M)</a:t>
            </a:r>
          </a:p>
          <a:p>
            <a:pPr>
              <a:lnSpc>
                <a:spcPct val="90000"/>
              </a:lnSpc>
            </a:pPr>
            <a:r>
              <a:rPr lang="en-US" sz="2400" dirty="0">
                <a:effectLst>
                  <a:outerShdw blurRad="38100" dist="38100" dir="2700000" algn="tl">
                    <a:srgbClr val="C0C0C0"/>
                  </a:outerShdw>
                </a:effectLst>
                <a:latin typeface="Trebuchet MS" pitchFamily="34" charset="0"/>
              </a:rPr>
              <a:t>Questions and TEST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additive="base">
                                        <p:cTn id="7" dur="500" fill="hold"/>
                                        <p:tgtEl>
                                          <p:spTgt spid="104450"/>
                                        </p:tgtEl>
                                        <p:attrNameLst>
                                          <p:attrName>ppt_x</p:attrName>
                                        </p:attrNameLst>
                                      </p:cBhvr>
                                      <p:tavLst>
                                        <p:tav tm="0">
                                          <p:val>
                                            <p:strVal val="#ppt_x"/>
                                          </p:val>
                                        </p:tav>
                                        <p:tav tm="100000">
                                          <p:val>
                                            <p:strVal val="#ppt_x"/>
                                          </p:val>
                                        </p:tav>
                                      </p:tavLst>
                                    </p:anim>
                                    <p:anim calcmode="lin" valueType="num">
                                      <p:cBhvr additive="base">
                                        <p:cTn id="8" dur="500" fill="hold"/>
                                        <p:tgtEl>
                                          <p:spTgt spid="10445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 calcmode="lin" valueType="num">
                                      <p:cBhvr additive="base">
                                        <p:cTn id="12"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4451">
                                            <p:txEl>
                                              <p:pRg st="1" end="1"/>
                                            </p:txEl>
                                          </p:spTgt>
                                        </p:tgtEl>
                                        <p:attrNameLst>
                                          <p:attrName>style.visibility</p:attrName>
                                        </p:attrNameLst>
                                      </p:cBhvr>
                                      <p:to>
                                        <p:strVal val="visible"/>
                                      </p:to>
                                    </p:set>
                                    <p:anim calcmode="lin" valueType="num">
                                      <p:cBhvr additive="base">
                                        <p:cTn id="17"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4451">
                                            <p:txEl>
                                              <p:pRg st="2" end="2"/>
                                            </p:txEl>
                                          </p:spTgt>
                                        </p:tgtEl>
                                        <p:attrNameLst>
                                          <p:attrName>style.visibility</p:attrName>
                                        </p:attrNameLst>
                                      </p:cBhvr>
                                      <p:to>
                                        <p:strVal val="visible"/>
                                      </p:to>
                                    </p:set>
                                    <p:anim calcmode="lin" valueType="num">
                                      <p:cBhvr additive="base">
                                        <p:cTn id="22" dur="500" fill="hold"/>
                                        <p:tgtEl>
                                          <p:spTgt spid="104451">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4451">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4451">
                                            <p:txEl>
                                              <p:pRg st="3" end="3"/>
                                            </p:txEl>
                                          </p:spTgt>
                                        </p:tgtEl>
                                        <p:attrNameLst>
                                          <p:attrName>style.visibility</p:attrName>
                                        </p:attrNameLst>
                                      </p:cBhvr>
                                      <p:to>
                                        <p:strVal val="visible"/>
                                      </p:to>
                                    </p:set>
                                    <p:anim calcmode="lin" valueType="num">
                                      <p:cBhvr additive="base">
                                        <p:cTn id="27" dur="500" fill="hold"/>
                                        <p:tgtEl>
                                          <p:spTgt spid="104451">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4451">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04451">
                                            <p:txEl>
                                              <p:pRg st="4" end="4"/>
                                            </p:txEl>
                                          </p:spTgt>
                                        </p:tgtEl>
                                        <p:attrNameLst>
                                          <p:attrName>style.visibility</p:attrName>
                                        </p:attrNameLst>
                                      </p:cBhvr>
                                      <p:to>
                                        <p:strVal val="visible"/>
                                      </p:to>
                                    </p:set>
                                    <p:anim calcmode="lin" valueType="num">
                                      <p:cBhvr additive="base">
                                        <p:cTn id="32" dur="500" fill="hold"/>
                                        <p:tgtEl>
                                          <p:spTgt spid="104451">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4451">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4451">
                                            <p:txEl>
                                              <p:pRg st="5" end="5"/>
                                            </p:txEl>
                                          </p:spTgt>
                                        </p:tgtEl>
                                        <p:attrNameLst>
                                          <p:attrName>style.visibility</p:attrName>
                                        </p:attrNameLst>
                                      </p:cBhvr>
                                      <p:to>
                                        <p:strVal val="visible"/>
                                      </p:to>
                                    </p:set>
                                    <p:anim calcmode="lin" valueType="num">
                                      <p:cBhvr additive="base">
                                        <p:cTn id="37" dur="500" fill="hold"/>
                                        <p:tgtEl>
                                          <p:spTgt spid="1044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4451">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04451">
                                            <p:txEl>
                                              <p:pRg st="6" end="6"/>
                                            </p:txEl>
                                          </p:spTgt>
                                        </p:tgtEl>
                                        <p:attrNameLst>
                                          <p:attrName>style.visibility</p:attrName>
                                        </p:attrNameLst>
                                      </p:cBhvr>
                                      <p:to>
                                        <p:strVal val="visible"/>
                                      </p:to>
                                    </p:set>
                                    <p:anim calcmode="lin" valueType="num">
                                      <p:cBhvr additive="base">
                                        <p:cTn id="42" dur="500" fill="hold"/>
                                        <p:tgtEl>
                                          <p:spTgt spid="104451">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04451">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04451">
                                            <p:txEl>
                                              <p:pRg st="7" end="7"/>
                                            </p:txEl>
                                          </p:spTgt>
                                        </p:tgtEl>
                                        <p:attrNameLst>
                                          <p:attrName>style.visibility</p:attrName>
                                        </p:attrNameLst>
                                      </p:cBhvr>
                                      <p:to>
                                        <p:strVal val="visible"/>
                                      </p:to>
                                    </p:set>
                                    <p:anim calcmode="lin" valueType="num">
                                      <p:cBhvr additive="base">
                                        <p:cTn id="47" dur="500" fill="hold"/>
                                        <p:tgtEl>
                                          <p:spTgt spid="104451">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4451">
                                            <p:txEl>
                                              <p:pRg st="7" end="7"/>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04451">
                                            <p:txEl>
                                              <p:pRg st="8" end="8"/>
                                            </p:txEl>
                                          </p:spTgt>
                                        </p:tgtEl>
                                        <p:attrNameLst>
                                          <p:attrName>style.visibility</p:attrName>
                                        </p:attrNameLst>
                                      </p:cBhvr>
                                      <p:to>
                                        <p:strVal val="visible"/>
                                      </p:to>
                                    </p:set>
                                    <p:anim calcmode="lin" valueType="num">
                                      <p:cBhvr additive="base">
                                        <p:cTn id="52" dur="500" fill="hold"/>
                                        <p:tgtEl>
                                          <p:spTgt spid="104451">
                                            <p:txEl>
                                              <p:pRg st="8" end="8"/>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04451">
                                            <p:txEl>
                                              <p:pRg st="8" end="8"/>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04451">
                                            <p:txEl>
                                              <p:pRg st="9" end="9"/>
                                            </p:txEl>
                                          </p:spTgt>
                                        </p:tgtEl>
                                        <p:attrNameLst>
                                          <p:attrName>style.visibility</p:attrName>
                                        </p:attrNameLst>
                                      </p:cBhvr>
                                      <p:to>
                                        <p:strVal val="visible"/>
                                      </p:to>
                                    </p:set>
                                    <p:anim calcmode="lin" valueType="num">
                                      <p:cBhvr additive="base">
                                        <p:cTn id="57" dur="500" fill="hold"/>
                                        <p:tgtEl>
                                          <p:spTgt spid="104451">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04451">
                                            <p:txEl>
                                              <p:pRg st="9" end="9"/>
                                            </p:txEl>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04451">
                                            <p:txEl>
                                              <p:pRg st="10" end="10"/>
                                            </p:txEl>
                                          </p:spTgt>
                                        </p:tgtEl>
                                        <p:attrNameLst>
                                          <p:attrName>style.visibility</p:attrName>
                                        </p:attrNameLst>
                                      </p:cBhvr>
                                      <p:to>
                                        <p:strVal val="visible"/>
                                      </p:to>
                                    </p:set>
                                    <p:anim calcmode="lin" valueType="num">
                                      <p:cBhvr additive="base">
                                        <p:cTn id="62" dur="500" fill="hold"/>
                                        <p:tgtEl>
                                          <p:spTgt spid="104451">
                                            <p:txEl>
                                              <p:pRg st="10" end="1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0445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autoUpdateAnimBg="0"/>
      <p:bldP spid="104451"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DCP0011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047750" y="533400"/>
            <a:ext cx="8077200" cy="1314450"/>
          </a:xfrm>
          <a:noFill/>
          <a:ln/>
        </p:spPr>
        <p:txBody>
          <a:bodyPr lIns="104775" tIns="52388" rIns="104775" bIns="52388"/>
          <a:lstStyle/>
          <a:p>
            <a:r>
              <a:rPr lang="en-US" dirty="0">
                <a:effectLst>
                  <a:outerShdw blurRad="38100" dist="38100" dir="2700000" algn="tl">
                    <a:srgbClr val="C0C0C0"/>
                  </a:outerShdw>
                </a:effectLst>
                <a:latin typeface="Trebuchet MS" pitchFamily="34" charset="0"/>
              </a:rPr>
              <a:t>EMERGENCY PROCEDURES</a:t>
            </a:r>
            <a:endParaRPr lang="en-US" sz="3200" dirty="0">
              <a:effectLst>
                <a:outerShdw blurRad="38100" dist="38100" dir="2700000" algn="tl">
                  <a:srgbClr val="C0C0C0"/>
                </a:outerShdw>
              </a:effectLst>
              <a:latin typeface="Trebuchet MS" pitchFamily="34" charset="0"/>
            </a:endParaRPr>
          </a:p>
        </p:txBody>
      </p:sp>
      <p:sp>
        <p:nvSpPr>
          <p:cNvPr id="122883" name="Rectangle 3"/>
          <p:cNvSpPr>
            <a:spLocks noGrp="1" noChangeArrowheads="1"/>
          </p:cNvSpPr>
          <p:nvPr>
            <p:ph idx="1"/>
          </p:nvPr>
        </p:nvSpPr>
        <p:spPr>
          <a:xfrm>
            <a:off x="1143000" y="1905000"/>
            <a:ext cx="7543800" cy="4495800"/>
          </a:xfrm>
          <a:ln>
            <a:solidFill>
              <a:schemeClr val="tx1"/>
            </a:solidFill>
          </a:ln>
        </p:spPr>
        <p:txBody>
          <a:bodyPr lIns="104775" tIns="52388" rIns="104775" bIns="52388"/>
          <a:lstStyle/>
          <a:p>
            <a:pPr>
              <a:lnSpc>
                <a:spcPct val="90000"/>
              </a:lnSpc>
            </a:pPr>
            <a:r>
              <a:rPr lang="en-US" dirty="0">
                <a:effectLst>
                  <a:outerShdw blurRad="38100" dist="38100" dir="2700000" algn="tl">
                    <a:srgbClr val="C0C0C0"/>
                  </a:outerShdw>
                </a:effectLst>
                <a:latin typeface="Trebuchet MS" pitchFamily="34" charset="0"/>
              </a:rPr>
              <a:t>Major Fiber Release (&gt; 3 </a:t>
            </a:r>
            <a:r>
              <a:rPr lang="en-US" dirty="0" err="1">
                <a:effectLst>
                  <a:outerShdw blurRad="38100" dist="38100" dir="2700000" algn="tl">
                    <a:srgbClr val="C0C0C0"/>
                  </a:outerShdw>
                </a:effectLst>
                <a:latin typeface="Trebuchet MS" pitchFamily="34" charset="0"/>
              </a:rPr>
              <a:t>sq.ft</a:t>
            </a:r>
            <a:r>
              <a:rPr lang="en-US" dirty="0">
                <a:effectLst>
                  <a:outerShdw blurRad="38100" dist="38100" dir="2700000" algn="tl">
                    <a:srgbClr val="C0C0C0"/>
                  </a:outerShdw>
                </a:effectLst>
                <a:latin typeface="Trebuchet MS" pitchFamily="34" charset="0"/>
              </a:rPr>
              <a:t>)</a:t>
            </a:r>
          </a:p>
          <a:p>
            <a:pPr>
              <a:lnSpc>
                <a:spcPct val="90000"/>
              </a:lnSpc>
            </a:pPr>
            <a:r>
              <a:rPr lang="en-US" dirty="0">
                <a:effectLst>
                  <a:outerShdw blurRad="38100" dist="38100" dir="2700000" algn="tl">
                    <a:srgbClr val="C0C0C0"/>
                  </a:outerShdw>
                </a:effectLst>
                <a:latin typeface="Trebuchet MS" pitchFamily="34" charset="0"/>
              </a:rPr>
              <a:t>Stop Work Immediately</a:t>
            </a:r>
          </a:p>
          <a:p>
            <a:pPr>
              <a:lnSpc>
                <a:spcPct val="90000"/>
              </a:lnSpc>
            </a:pPr>
            <a:r>
              <a:rPr lang="en-US" dirty="0">
                <a:effectLst>
                  <a:outerShdw blurRad="38100" dist="38100" dir="2700000" algn="tl">
                    <a:srgbClr val="C0C0C0"/>
                  </a:outerShdw>
                </a:effectLst>
                <a:latin typeface="Trebuchet MS" pitchFamily="34" charset="0"/>
              </a:rPr>
              <a:t>Do Not Attempt Clean-up</a:t>
            </a:r>
          </a:p>
          <a:p>
            <a:pPr>
              <a:lnSpc>
                <a:spcPct val="90000"/>
              </a:lnSpc>
            </a:pPr>
            <a:r>
              <a:rPr lang="en-US" dirty="0">
                <a:effectLst>
                  <a:outerShdw blurRad="38100" dist="38100" dir="2700000" algn="tl">
                    <a:srgbClr val="C0C0C0"/>
                  </a:outerShdw>
                </a:effectLst>
                <a:latin typeface="Trebuchet MS" pitchFamily="34" charset="0"/>
              </a:rPr>
              <a:t>Secure Area</a:t>
            </a:r>
          </a:p>
          <a:p>
            <a:pPr>
              <a:lnSpc>
                <a:spcPct val="90000"/>
              </a:lnSpc>
            </a:pPr>
            <a:r>
              <a:rPr lang="en-US" dirty="0">
                <a:effectLst>
                  <a:outerShdw blurRad="38100" dist="38100" dir="2700000" algn="tl">
                    <a:srgbClr val="C0C0C0"/>
                  </a:outerShdw>
                </a:effectLst>
                <a:latin typeface="Trebuchet MS" pitchFamily="34" charset="0"/>
              </a:rPr>
              <a:t>Notify Supervisor</a:t>
            </a:r>
          </a:p>
          <a:p>
            <a:pPr>
              <a:lnSpc>
                <a:spcPct val="90000"/>
              </a:lnSpc>
            </a:pPr>
            <a:r>
              <a:rPr lang="en-US" dirty="0">
                <a:effectLst>
                  <a:outerShdw blurRad="38100" dist="38100" dir="2700000" algn="tl">
                    <a:srgbClr val="C0C0C0"/>
                  </a:outerShdw>
                </a:effectLst>
                <a:latin typeface="Trebuchet MS" pitchFamily="34" charset="0"/>
              </a:rPr>
              <a:t>Contact Emergency Personnel</a:t>
            </a:r>
          </a:p>
          <a:p>
            <a:pPr>
              <a:lnSpc>
                <a:spcPct val="90000"/>
              </a:lnSpc>
            </a:pPr>
            <a:r>
              <a:rPr lang="en-US" dirty="0">
                <a:effectLst>
                  <a:outerShdw blurRad="38100" dist="38100" dir="2700000" algn="tl">
                    <a:srgbClr val="C0C0C0"/>
                  </a:outerShdw>
                </a:effectLst>
                <a:latin typeface="Trebuchet MS" pitchFamily="34" charset="0"/>
              </a:rPr>
              <a:t>Do Not Reenter Area Until Instructed To Do So</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additive="base">
                                        <p:cTn id="7" dur="500" fill="hold"/>
                                        <p:tgtEl>
                                          <p:spTgt spid="122882"/>
                                        </p:tgtEl>
                                        <p:attrNameLst>
                                          <p:attrName>ppt_x</p:attrName>
                                        </p:attrNameLst>
                                      </p:cBhvr>
                                      <p:tavLst>
                                        <p:tav tm="0">
                                          <p:val>
                                            <p:strVal val="#ppt_x"/>
                                          </p:val>
                                        </p:tav>
                                        <p:tav tm="100000">
                                          <p:val>
                                            <p:strVal val="#ppt_x"/>
                                          </p:val>
                                        </p:tav>
                                      </p:tavLst>
                                    </p:anim>
                                    <p:anim calcmode="lin" valueType="num">
                                      <p:cBhvr additive="base">
                                        <p:cTn id="8" dur="500" fill="hold"/>
                                        <p:tgtEl>
                                          <p:spTgt spid="12288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 calcmode="lin" valueType="num">
                                      <p:cBhvr additive="base">
                                        <p:cTn id="12"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2883">
                                            <p:txEl>
                                              <p:pRg st="1" end="1"/>
                                            </p:txEl>
                                          </p:spTgt>
                                        </p:tgtEl>
                                        <p:attrNameLst>
                                          <p:attrName>style.visibility</p:attrName>
                                        </p:attrNameLst>
                                      </p:cBhvr>
                                      <p:to>
                                        <p:strVal val="visible"/>
                                      </p:to>
                                    </p:set>
                                    <p:anim calcmode="lin" valueType="num">
                                      <p:cBhvr additive="base">
                                        <p:cTn id="17"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2883">
                                            <p:txEl>
                                              <p:pRg st="2" end="2"/>
                                            </p:txEl>
                                          </p:spTgt>
                                        </p:tgtEl>
                                        <p:attrNameLst>
                                          <p:attrName>style.visibility</p:attrName>
                                        </p:attrNameLst>
                                      </p:cBhvr>
                                      <p:to>
                                        <p:strVal val="visible"/>
                                      </p:to>
                                    </p:set>
                                    <p:anim calcmode="lin" valueType="num">
                                      <p:cBhvr additive="base">
                                        <p:cTn id="22"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2288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2883">
                                            <p:txEl>
                                              <p:pRg st="3" end="3"/>
                                            </p:txEl>
                                          </p:spTgt>
                                        </p:tgtEl>
                                        <p:attrNameLst>
                                          <p:attrName>style.visibility</p:attrName>
                                        </p:attrNameLst>
                                      </p:cBhvr>
                                      <p:to>
                                        <p:strVal val="visible"/>
                                      </p:to>
                                    </p:set>
                                    <p:anim calcmode="lin" valueType="num">
                                      <p:cBhvr additive="base">
                                        <p:cTn id="27" dur="500" fill="hold"/>
                                        <p:tgtEl>
                                          <p:spTgt spid="12288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288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2883">
                                            <p:txEl>
                                              <p:pRg st="4" end="4"/>
                                            </p:txEl>
                                          </p:spTgt>
                                        </p:tgtEl>
                                        <p:attrNameLst>
                                          <p:attrName>style.visibility</p:attrName>
                                        </p:attrNameLst>
                                      </p:cBhvr>
                                      <p:to>
                                        <p:strVal val="visible"/>
                                      </p:to>
                                    </p:set>
                                    <p:anim calcmode="lin" valueType="num">
                                      <p:cBhvr additive="base">
                                        <p:cTn id="32" dur="500" fill="hold"/>
                                        <p:tgtEl>
                                          <p:spTgt spid="12288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2288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22883">
                                            <p:txEl>
                                              <p:pRg st="5" end="5"/>
                                            </p:txEl>
                                          </p:spTgt>
                                        </p:tgtEl>
                                        <p:attrNameLst>
                                          <p:attrName>style.visibility</p:attrName>
                                        </p:attrNameLst>
                                      </p:cBhvr>
                                      <p:to>
                                        <p:strVal val="visible"/>
                                      </p:to>
                                    </p:set>
                                    <p:anim calcmode="lin" valueType="num">
                                      <p:cBhvr additive="base">
                                        <p:cTn id="37" dur="500" fill="hold"/>
                                        <p:tgtEl>
                                          <p:spTgt spid="1228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883">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22883">
                                            <p:txEl>
                                              <p:pRg st="6" end="6"/>
                                            </p:txEl>
                                          </p:spTgt>
                                        </p:tgtEl>
                                        <p:attrNameLst>
                                          <p:attrName>style.visibility</p:attrName>
                                        </p:attrNameLst>
                                      </p:cBhvr>
                                      <p:to>
                                        <p:strVal val="visible"/>
                                      </p:to>
                                    </p:set>
                                    <p:anim calcmode="lin" valueType="num">
                                      <p:cBhvr additive="base">
                                        <p:cTn id="42" dur="500" fill="hold"/>
                                        <p:tgtEl>
                                          <p:spTgt spid="122883">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228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nimBg="1" autoUpdateAnimBg="0"/>
      <p:bldP spid="122883"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1026"/>
          <p:cNvSpPr>
            <a:spLocks noGrp="1" noChangeArrowheads="1"/>
          </p:cNvSpPr>
          <p:nvPr>
            <p:ph type="title"/>
          </p:nvPr>
        </p:nvSpPr>
        <p:spPr>
          <a:xfrm>
            <a:off x="304800" y="457200"/>
            <a:ext cx="8305800" cy="1314450"/>
          </a:xfrm>
          <a:noFill/>
          <a:ln/>
        </p:spPr>
        <p:txBody>
          <a:bodyPr lIns="104775" tIns="52388" rIns="104775" bIns="52388"/>
          <a:lstStyle/>
          <a:p>
            <a:r>
              <a:rPr lang="en-US" dirty="0">
                <a:effectLst>
                  <a:outerShdw blurRad="38100" dist="38100" dir="2700000" algn="tl">
                    <a:srgbClr val="C0C0C0"/>
                  </a:outerShdw>
                </a:effectLst>
                <a:latin typeface="Trebuchet MS" pitchFamily="34" charset="0"/>
              </a:rPr>
              <a:t>RULES AND REGULATIONS</a:t>
            </a:r>
            <a:endParaRPr lang="en-US" sz="3200" dirty="0">
              <a:effectLst>
                <a:outerShdw blurRad="38100" dist="38100" dir="2700000" algn="tl">
                  <a:srgbClr val="C0C0C0"/>
                </a:outerShdw>
              </a:effectLst>
              <a:latin typeface="Trebuchet MS" pitchFamily="34" charset="0"/>
            </a:endParaRPr>
          </a:p>
        </p:txBody>
      </p:sp>
      <p:sp>
        <p:nvSpPr>
          <p:cNvPr id="124931" name="Rectangle 1027"/>
          <p:cNvSpPr>
            <a:spLocks noGrp="1" noChangeArrowheads="1"/>
          </p:cNvSpPr>
          <p:nvPr>
            <p:ph idx="1"/>
          </p:nvPr>
        </p:nvSpPr>
        <p:spPr>
          <a:xfrm>
            <a:off x="762000" y="1981200"/>
            <a:ext cx="7924800" cy="4419600"/>
          </a:xfrm>
          <a:ln>
            <a:solidFill>
              <a:schemeClr val="tx1"/>
            </a:solidFill>
          </a:ln>
        </p:spPr>
        <p:txBody>
          <a:bodyPr lIns="104775" tIns="52388" rIns="104775" bIns="52388"/>
          <a:lstStyle/>
          <a:p>
            <a:r>
              <a:rPr lang="en-US" sz="4000" dirty="0">
                <a:effectLst>
                  <a:outerShdw blurRad="38100" dist="38100" dir="2700000" algn="tl">
                    <a:srgbClr val="C0C0C0"/>
                  </a:outerShdw>
                </a:effectLst>
                <a:latin typeface="Trebuchet MS" pitchFamily="34" charset="0"/>
              </a:rPr>
              <a:t>OSHA</a:t>
            </a:r>
          </a:p>
          <a:p>
            <a:r>
              <a:rPr lang="en-US" sz="4000" dirty="0">
                <a:effectLst>
                  <a:outerShdw blurRad="38100" dist="38100" dir="2700000" algn="tl">
                    <a:srgbClr val="C0C0C0"/>
                  </a:outerShdw>
                </a:effectLst>
                <a:latin typeface="Trebuchet MS" pitchFamily="34" charset="0"/>
              </a:rPr>
              <a:t>EPA</a:t>
            </a:r>
          </a:p>
          <a:p>
            <a:r>
              <a:rPr lang="en-US" sz="4000" dirty="0">
                <a:effectLst>
                  <a:outerShdw blurRad="38100" dist="38100" dir="2700000" algn="tl">
                    <a:srgbClr val="C0C0C0"/>
                  </a:outerShdw>
                </a:effectLst>
                <a:latin typeface="Trebuchet MS" pitchFamily="34" charset="0"/>
              </a:rPr>
              <a:t>Harmon Electric, Inc. Policy</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additive="base">
                                        <p:cTn id="7" dur="500" fill="hold"/>
                                        <p:tgtEl>
                                          <p:spTgt spid="124930"/>
                                        </p:tgtEl>
                                        <p:attrNameLst>
                                          <p:attrName>ppt_x</p:attrName>
                                        </p:attrNameLst>
                                      </p:cBhvr>
                                      <p:tavLst>
                                        <p:tav tm="0">
                                          <p:val>
                                            <p:strVal val="#ppt_x"/>
                                          </p:val>
                                        </p:tav>
                                        <p:tav tm="100000">
                                          <p:val>
                                            <p:strVal val="#ppt_x"/>
                                          </p:val>
                                        </p:tav>
                                      </p:tavLst>
                                    </p:anim>
                                    <p:anim calcmode="lin" valueType="num">
                                      <p:cBhvr additive="base">
                                        <p:cTn id="8" dur="500" fill="hold"/>
                                        <p:tgtEl>
                                          <p:spTgt spid="1249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4931">
                                            <p:txEl>
                                              <p:pRg st="0" end="0"/>
                                            </p:txEl>
                                          </p:spTgt>
                                        </p:tgtEl>
                                        <p:attrNameLst>
                                          <p:attrName>style.visibility</p:attrName>
                                        </p:attrNameLst>
                                      </p:cBhvr>
                                      <p:to>
                                        <p:strVal val="visible"/>
                                      </p:to>
                                    </p:set>
                                    <p:anim calcmode="lin" valueType="num">
                                      <p:cBhvr additive="base">
                                        <p:cTn id="12" dur="500" fill="hold"/>
                                        <p:tgtEl>
                                          <p:spTgt spid="12493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4931">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4931">
                                            <p:txEl>
                                              <p:pRg st="1" end="1"/>
                                            </p:txEl>
                                          </p:spTgt>
                                        </p:tgtEl>
                                        <p:attrNameLst>
                                          <p:attrName>style.visibility</p:attrName>
                                        </p:attrNameLst>
                                      </p:cBhvr>
                                      <p:to>
                                        <p:strVal val="visible"/>
                                      </p:to>
                                    </p:set>
                                    <p:anim calcmode="lin" valueType="num">
                                      <p:cBhvr additive="base">
                                        <p:cTn id="17" dur="500" fill="hold"/>
                                        <p:tgtEl>
                                          <p:spTgt spid="12493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4931">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4931">
                                            <p:txEl>
                                              <p:pRg st="2" end="2"/>
                                            </p:txEl>
                                          </p:spTgt>
                                        </p:tgtEl>
                                        <p:attrNameLst>
                                          <p:attrName>style.visibility</p:attrName>
                                        </p:attrNameLst>
                                      </p:cBhvr>
                                      <p:to>
                                        <p:strVal val="visible"/>
                                      </p:to>
                                    </p:set>
                                    <p:anim calcmode="lin" valueType="num">
                                      <p:cBhvr additive="base">
                                        <p:cTn id="22" dur="500" fill="hold"/>
                                        <p:tgtEl>
                                          <p:spTgt spid="124931">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249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autoUpdateAnimBg="0"/>
      <p:bldP spid="124931"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838200" y="609600"/>
            <a:ext cx="7366000" cy="1314450"/>
          </a:xfrm>
          <a:noFill/>
          <a:ln/>
        </p:spPr>
        <p:txBody>
          <a:bodyPr lIns="104775" tIns="52388" rIns="104775" bIns="52388"/>
          <a:lstStyle/>
          <a:p>
            <a:r>
              <a:rPr lang="en-US" dirty="0">
                <a:effectLst>
                  <a:outerShdw blurRad="38100" dist="38100" dir="2700000" algn="tl">
                    <a:srgbClr val="C0C0C0"/>
                  </a:outerShdw>
                </a:effectLst>
                <a:latin typeface="Trebuchet MS" pitchFamily="34" charset="0"/>
              </a:rPr>
              <a:t>ABATEMENT ACTIVITIES</a:t>
            </a:r>
            <a:endParaRPr lang="en-US" sz="3200" dirty="0">
              <a:effectLst>
                <a:outerShdw blurRad="38100" dist="38100" dir="2700000" algn="tl">
                  <a:srgbClr val="C0C0C0"/>
                </a:outerShdw>
              </a:effectLst>
              <a:latin typeface="Trebuchet MS" pitchFamily="34" charset="0"/>
            </a:endParaRPr>
          </a:p>
        </p:txBody>
      </p:sp>
      <p:sp>
        <p:nvSpPr>
          <p:cNvPr id="128003" name="Rectangle 3"/>
          <p:cNvSpPr>
            <a:spLocks noGrp="1" noChangeArrowheads="1"/>
          </p:cNvSpPr>
          <p:nvPr>
            <p:ph idx="1"/>
          </p:nvPr>
        </p:nvSpPr>
        <p:spPr>
          <a:xfrm>
            <a:off x="990600" y="1981200"/>
            <a:ext cx="5105400" cy="4343400"/>
          </a:xfrm>
          <a:ln>
            <a:solidFill>
              <a:schemeClr val="tx1"/>
            </a:solidFill>
          </a:ln>
        </p:spPr>
        <p:txBody>
          <a:bodyPr lIns="104775" tIns="52388" rIns="104775" bIns="52388"/>
          <a:lstStyle/>
          <a:p>
            <a:r>
              <a:rPr lang="en-US" sz="4000" dirty="0">
                <a:effectLst>
                  <a:outerShdw blurRad="38100" dist="38100" dir="2700000" algn="tl">
                    <a:srgbClr val="C0C0C0"/>
                  </a:outerShdw>
                </a:effectLst>
                <a:latin typeface="Trebuchet MS" pitchFamily="34" charset="0"/>
              </a:rPr>
              <a:t>Encapsulation</a:t>
            </a:r>
          </a:p>
          <a:p>
            <a:pPr>
              <a:buFont typeface="Monotype Sorts" pitchFamily="2" charset="2"/>
              <a:buChar char=" "/>
            </a:pPr>
            <a:endParaRPr lang="en-US" sz="4000" dirty="0">
              <a:effectLst>
                <a:outerShdw blurRad="38100" dist="38100" dir="2700000" algn="tl">
                  <a:srgbClr val="C0C0C0"/>
                </a:outerShdw>
              </a:effectLst>
              <a:latin typeface="Trebuchet MS" pitchFamily="34" charset="0"/>
            </a:endParaRPr>
          </a:p>
          <a:p>
            <a:r>
              <a:rPr lang="en-US" sz="4000" dirty="0">
                <a:effectLst>
                  <a:outerShdw blurRad="38100" dist="38100" dir="2700000" algn="tl">
                    <a:srgbClr val="C0C0C0"/>
                  </a:outerShdw>
                </a:effectLst>
                <a:latin typeface="Trebuchet MS" pitchFamily="34" charset="0"/>
              </a:rPr>
              <a:t>Enclosure</a:t>
            </a:r>
          </a:p>
          <a:p>
            <a:pPr>
              <a:buFont typeface="Monotype Sorts" pitchFamily="2" charset="2"/>
              <a:buChar char=" "/>
            </a:pPr>
            <a:endParaRPr lang="en-US" sz="4000" dirty="0">
              <a:effectLst>
                <a:outerShdw blurRad="38100" dist="38100" dir="2700000" algn="tl">
                  <a:srgbClr val="C0C0C0"/>
                </a:outerShdw>
              </a:effectLst>
              <a:latin typeface="Trebuchet MS" pitchFamily="34" charset="0"/>
            </a:endParaRPr>
          </a:p>
          <a:p>
            <a:r>
              <a:rPr lang="en-US" sz="4000" dirty="0">
                <a:effectLst>
                  <a:outerShdw blurRad="38100" dist="38100" dir="2700000" algn="tl">
                    <a:srgbClr val="C0C0C0"/>
                  </a:outerShdw>
                </a:effectLst>
                <a:latin typeface="Trebuchet MS" pitchFamily="34" charset="0"/>
              </a:rPr>
              <a:t>Removal</a:t>
            </a:r>
          </a:p>
        </p:txBody>
      </p:sp>
      <p:pic>
        <p:nvPicPr>
          <p:cNvPr id="128004" name="Picture 4" descr="sld057_s"/>
          <p:cNvPicPr>
            <a:picLocks noChangeAspect="1" noChangeArrowheads="1"/>
          </p:cNvPicPr>
          <p:nvPr/>
        </p:nvPicPr>
        <p:blipFill>
          <a:blip r:embed="rId3" cstate="print"/>
          <a:srcRect/>
          <a:stretch>
            <a:fillRect/>
          </a:stretch>
        </p:blipFill>
        <p:spPr bwMode="auto">
          <a:xfrm>
            <a:off x="6324600" y="4495800"/>
            <a:ext cx="2413000" cy="1816100"/>
          </a:xfrm>
          <a:prstGeom prst="rect">
            <a:avLst/>
          </a:prstGeom>
          <a:noFill/>
          <a:ln w="9525">
            <a:solidFill>
              <a:schemeClr val="tx1"/>
            </a:solidFill>
            <a:miter lim="800000"/>
            <a:headEnd/>
            <a:tailEnd/>
          </a:ln>
        </p:spPr>
      </p:pic>
      <p:pic>
        <p:nvPicPr>
          <p:cNvPr id="128005" name="Picture 5" descr="sld017_s"/>
          <p:cNvPicPr>
            <a:picLocks noChangeAspect="1" noChangeArrowheads="1"/>
          </p:cNvPicPr>
          <p:nvPr/>
        </p:nvPicPr>
        <p:blipFill>
          <a:blip r:embed="rId4" cstate="print"/>
          <a:srcRect/>
          <a:stretch>
            <a:fillRect/>
          </a:stretch>
        </p:blipFill>
        <p:spPr bwMode="auto">
          <a:xfrm>
            <a:off x="6324600" y="1981200"/>
            <a:ext cx="2413000" cy="1816100"/>
          </a:xfrm>
          <a:prstGeom prst="rect">
            <a:avLst/>
          </a:prstGeom>
          <a:noFill/>
          <a:ln w="9525">
            <a:solidFill>
              <a:schemeClr val="tx1"/>
            </a:solid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additive="base">
                                        <p:cTn id="7" dur="500" fill="hold"/>
                                        <p:tgtEl>
                                          <p:spTgt spid="128002"/>
                                        </p:tgtEl>
                                        <p:attrNameLst>
                                          <p:attrName>ppt_x</p:attrName>
                                        </p:attrNameLst>
                                      </p:cBhvr>
                                      <p:tavLst>
                                        <p:tav tm="0">
                                          <p:val>
                                            <p:strVal val="#ppt_x"/>
                                          </p:val>
                                        </p:tav>
                                        <p:tav tm="100000">
                                          <p:val>
                                            <p:strVal val="#ppt_x"/>
                                          </p:val>
                                        </p:tav>
                                      </p:tavLst>
                                    </p:anim>
                                    <p:anim calcmode="lin" valueType="num">
                                      <p:cBhvr additive="base">
                                        <p:cTn id="8" dur="500" fill="hold"/>
                                        <p:tgtEl>
                                          <p:spTgt spid="12800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8003">
                                            <p:txEl>
                                              <p:pRg st="0" end="0"/>
                                            </p:txEl>
                                          </p:spTgt>
                                        </p:tgtEl>
                                        <p:attrNameLst>
                                          <p:attrName>style.visibility</p:attrName>
                                        </p:attrNameLst>
                                      </p:cBhvr>
                                      <p:to>
                                        <p:strVal val="visible"/>
                                      </p:to>
                                    </p:set>
                                    <p:anim calcmode="lin" valueType="num">
                                      <p:cBhvr additive="base">
                                        <p:cTn id="12" dur="500" fill="hold"/>
                                        <p:tgtEl>
                                          <p:spTgt spid="1280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800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 calcmode="lin" valueType="num">
                                      <p:cBhvr additive="base">
                                        <p:cTn id="17" dur="500" fill="hold"/>
                                        <p:tgtEl>
                                          <p:spTgt spid="12800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800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8003">
                                            <p:txEl>
                                              <p:pRg st="4" end="4"/>
                                            </p:txEl>
                                          </p:spTgt>
                                        </p:tgtEl>
                                        <p:attrNameLst>
                                          <p:attrName>style.visibility</p:attrName>
                                        </p:attrNameLst>
                                      </p:cBhvr>
                                      <p:to>
                                        <p:strVal val="visible"/>
                                      </p:to>
                                    </p:set>
                                    <p:anim calcmode="lin" valueType="num">
                                      <p:cBhvr additive="base">
                                        <p:cTn id="22" dur="500" fill="hold"/>
                                        <p:tgtEl>
                                          <p:spTgt spid="128003">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28003">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28005"/>
                                        </p:tgtEl>
                                        <p:attrNameLst>
                                          <p:attrName>style.visibility</p:attrName>
                                        </p:attrNameLst>
                                      </p:cBhvr>
                                      <p:to>
                                        <p:strVal val="visible"/>
                                      </p:to>
                                    </p:set>
                                    <p:anim calcmode="lin" valueType="num">
                                      <p:cBhvr>
                                        <p:cTn id="27" dur="500" fill="hold"/>
                                        <p:tgtEl>
                                          <p:spTgt spid="128005"/>
                                        </p:tgtEl>
                                        <p:attrNameLst>
                                          <p:attrName>ppt_w</p:attrName>
                                        </p:attrNameLst>
                                      </p:cBhvr>
                                      <p:tavLst>
                                        <p:tav tm="0">
                                          <p:val>
                                            <p:fltVal val="0"/>
                                          </p:val>
                                        </p:tav>
                                        <p:tav tm="100000">
                                          <p:val>
                                            <p:strVal val="#ppt_w"/>
                                          </p:val>
                                        </p:tav>
                                      </p:tavLst>
                                    </p:anim>
                                    <p:anim calcmode="lin" valueType="num">
                                      <p:cBhvr>
                                        <p:cTn id="28" dur="500" fill="hold"/>
                                        <p:tgtEl>
                                          <p:spTgt spid="128005"/>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28004"/>
                                        </p:tgtEl>
                                        <p:attrNameLst>
                                          <p:attrName>style.visibility</p:attrName>
                                        </p:attrNameLst>
                                      </p:cBhvr>
                                      <p:to>
                                        <p:strVal val="visible"/>
                                      </p:to>
                                    </p:set>
                                    <p:anim calcmode="lin" valueType="num">
                                      <p:cBhvr>
                                        <p:cTn id="32" dur="500" fill="hold"/>
                                        <p:tgtEl>
                                          <p:spTgt spid="128004"/>
                                        </p:tgtEl>
                                        <p:attrNameLst>
                                          <p:attrName>ppt_w</p:attrName>
                                        </p:attrNameLst>
                                      </p:cBhvr>
                                      <p:tavLst>
                                        <p:tav tm="0">
                                          <p:val>
                                            <p:fltVal val="0"/>
                                          </p:val>
                                        </p:tav>
                                        <p:tav tm="100000">
                                          <p:val>
                                            <p:strVal val="#ppt_w"/>
                                          </p:val>
                                        </p:tav>
                                      </p:tavLst>
                                    </p:anim>
                                    <p:anim calcmode="lin" valueType="num">
                                      <p:cBhvr>
                                        <p:cTn id="33" dur="500" fill="hold"/>
                                        <p:tgtEl>
                                          <p:spTgt spid="1280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autoUpdateAnimBg="0"/>
      <p:bldP spid="128003"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447800" y="457200"/>
            <a:ext cx="6197600" cy="1371600"/>
          </a:xfrm>
          <a:noFill/>
          <a:ln/>
          <a:effectLst>
            <a:outerShdw dist="13470" dir="2700000" algn="ctr" rotWithShape="0">
              <a:schemeClr val="bg2"/>
            </a:outerShdw>
          </a:effectLst>
        </p:spPr>
        <p:txBody>
          <a:bodyPr/>
          <a:lstStyle/>
          <a:p>
            <a:r>
              <a:rPr lang="en-US" dirty="0">
                <a:effectLst>
                  <a:outerShdw blurRad="38100" dist="38100" dir="2700000" algn="tl">
                    <a:srgbClr val="C0C0C0"/>
                  </a:outerShdw>
                </a:effectLst>
                <a:latin typeface="Trebuchet MS" pitchFamily="34" charset="0"/>
              </a:rPr>
              <a:t>Quiz</a:t>
            </a:r>
            <a:endParaRPr lang="en-US" sz="3200" dirty="0">
              <a:effectLst>
                <a:outerShdw blurRad="38100" dist="38100" dir="2700000" algn="tl">
                  <a:srgbClr val="C0C0C0"/>
                </a:outerShdw>
              </a:effectLst>
              <a:latin typeface="Trebuchet MS" pitchFamily="34" charset="0"/>
            </a:endParaRPr>
          </a:p>
        </p:txBody>
      </p:sp>
      <p:sp>
        <p:nvSpPr>
          <p:cNvPr id="134147" name="Rectangle 3"/>
          <p:cNvSpPr>
            <a:spLocks noGrp="1" noChangeArrowheads="1"/>
          </p:cNvSpPr>
          <p:nvPr>
            <p:ph idx="1"/>
          </p:nvPr>
        </p:nvSpPr>
        <p:spPr>
          <a:xfrm>
            <a:off x="1219200" y="1981200"/>
            <a:ext cx="7467600" cy="4495800"/>
          </a:xfrm>
          <a:ln>
            <a:solidFill>
              <a:schemeClr val="tx1"/>
            </a:solidFill>
          </a:ln>
        </p:spPr>
        <p:txBody>
          <a:bodyPr/>
          <a:lstStyle/>
          <a:p>
            <a:pPr>
              <a:lnSpc>
                <a:spcPct val="90000"/>
              </a:lnSpc>
            </a:pPr>
            <a:r>
              <a:rPr lang="en-US" sz="2800" dirty="0">
                <a:effectLst>
                  <a:outerShdw blurRad="38100" dist="38100" dir="2700000" algn="tl">
                    <a:srgbClr val="C0C0C0"/>
                  </a:outerShdw>
                </a:effectLst>
                <a:latin typeface="Trebuchet MS" pitchFamily="34" charset="0"/>
              </a:rPr>
              <a:t>What is Asbestos?</a:t>
            </a:r>
          </a:p>
          <a:p>
            <a:pPr>
              <a:lnSpc>
                <a:spcPct val="90000"/>
              </a:lnSpc>
            </a:pPr>
            <a:r>
              <a:rPr lang="en-US" sz="2800" dirty="0">
                <a:effectLst>
                  <a:outerShdw blurRad="38100" dist="38100" dir="2700000" algn="tl">
                    <a:srgbClr val="C0C0C0"/>
                  </a:outerShdw>
                </a:effectLst>
                <a:latin typeface="Trebuchet MS" pitchFamily="34" charset="0"/>
              </a:rPr>
              <a:t>Name 3 Building Materials That May Contain Asbestos?</a:t>
            </a:r>
          </a:p>
          <a:p>
            <a:pPr>
              <a:lnSpc>
                <a:spcPct val="90000"/>
              </a:lnSpc>
            </a:pPr>
            <a:r>
              <a:rPr lang="en-US" sz="2800" dirty="0">
                <a:effectLst>
                  <a:outerShdw blurRad="38100" dist="38100" dir="2700000" algn="tl">
                    <a:srgbClr val="C0C0C0"/>
                  </a:outerShdw>
                </a:effectLst>
                <a:latin typeface="Trebuchet MS" pitchFamily="34" charset="0"/>
              </a:rPr>
              <a:t>Name 3 Diseases Associated With Asbestos Exposure?</a:t>
            </a:r>
          </a:p>
          <a:p>
            <a:pPr>
              <a:lnSpc>
                <a:spcPct val="90000"/>
              </a:lnSpc>
            </a:pPr>
            <a:r>
              <a:rPr lang="en-US" sz="2800" dirty="0">
                <a:effectLst>
                  <a:outerShdw blurRad="38100" dist="38100" dir="2700000" algn="tl">
                    <a:srgbClr val="C0C0C0"/>
                  </a:outerShdw>
                </a:effectLst>
                <a:latin typeface="Trebuchet MS" pitchFamily="34" charset="0"/>
              </a:rPr>
              <a:t>When is Asbestos a Health Hazard?</a:t>
            </a:r>
          </a:p>
          <a:p>
            <a:pPr>
              <a:lnSpc>
                <a:spcPct val="90000"/>
              </a:lnSpc>
            </a:pPr>
            <a:r>
              <a:rPr lang="en-US" sz="2800" dirty="0">
                <a:effectLst>
                  <a:outerShdw blurRad="38100" dist="38100" dir="2700000" algn="tl">
                    <a:srgbClr val="C0C0C0"/>
                  </a:outerShdw>
                </a:effectLst>
                <a:latin typeface="Trebuchet MS" pitchFamily="34" charset="0"/>
              </a:rPr>
              <a:t>What Greatly Increases the Risk of Lung Cancer?</a:t>
            </a:r>
          </a:p>
          <a:p>
            <a:pPr>
              <a:lnSpc>
                <a:spcPct val="90000"/>
              </a:lnSpc>
            </a:pPr>
            <a:r>
              <a:rPr lang="en-US" sz="2800" dirty="0">
                <a:effectLst>
                  <a:outerShdw blurRad="38100" dist="38100" dir="2700000" algn="tl">
                    <a:srgbClr val="C0C0C0"/>
                  </a:outerShdw>
                </a:effectLst>
                <a:latin typeface="Trebuchet MS" pitchFamily="34" charset="0"/>
              </a:rPr>
              <a:t>What Should You Do If You Encounter PACM?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additive="base">
                                        <p:cTn id="7" dur="500" fill="hold"/>
                                        <p:tgtEl>
                                          <p:spTgt spid="134146"/>
                                        </p:tgtEl>
                                        <p:attrNameLst>
                                          <p:attrName>ppt_x</p:attrName>
                                        </p:attrNameLst>
                                      </p:cBhvr>
                                      <p:tavLst>
                                        <p:tav tm="0">
                                          <p:val>
                                            <p:strVal val="#ppt_x"/>
                                          </p:val>
                                        </p:tav>
                                        <p:tav tm="100000">
                                          <p:val>
                                            <p:strVal val="#ppt_x"/>
                                          </p:val>
                                        </p:tav>
                                      </p:tavLst>
                                    </p:anim>
                                    <p:anim calcmode="lin" valueType="num">
                                      <p:cBhvr additive="base">
                                        <p:cTn id="8" dur="500" fill="hold"/>
                                        <p:tgtEl>
                                          <p:spTgt spid="1341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4147">
                                            <p:txEl>
                                              <p:pRg st="0" end="0"/>
                                            </p:txEl>
                                          </p:spTgt>
                                        </p:tgtEl>
                                        <p:attrNameLst>
                                          <p:attrName>style.visibility</p:attrName>
                                        </p:attrNameLst>
                                      </p:cBhvr>
                                      <p:to>
                                        <p:strVal val="visible"/>
                                      </p:to>
                                    </p:set>
                                    <p:anim calcmode="lin" valueType="num">
                                      <p:cBhvr additive="base">
                                        <p:cTn id="13" dur="500" fill="hold"/>
                                        <p:tgtEl>
                                          <p:spTgt spid="1341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4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4147">
                                            <p:txEl>
                                              <p:pRg st="1" end="1"/>
                                            </p:txEl>
                                          </p:spTgt>
                                        </p:tgtEl>
                                        <p:attrNameLst>
                                          <p:attrName>style.visibility</p:attrName>
                                        </p:attrNameLst>
                                      </p:cBhvr>
                                      <p:to>
                                        <p:strVal val="visible"/>
                                      </p:to>
                                    </p:set>
                                    <p:anim calcmode="lin" valueType="num">
                                      <p:cBhvr additive="base">
                                        <p:cTn id="19" dur="500" fill="hold"/>
                                        <p:tgtEl>
                                          <p:spTgt spid="1341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4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4147">
                                            <p:txEl>
                                              <p:pRg st="2" end="2"/>
                                            </p:txEl>
                                          </p:spTgt>
                                        </p:tgtEl>
                                        <p:attrNameLst>
                                          <p:attrName>style.visibility</p:attrName>
                                        </p:attrNameLst>
                                      </p:cBhvr>
                                      <p:to>
                                        <p:strVal val="visible"/>
                                      </p:to>
                                    </p:set>
                                    <p:anim calcmode="lin" valueType="num">
                                      <p:cBhvr additive="base">
                                        <p:cTn id="25" dur="500" fill="hold"/>
                                        <p:tgtEl>
                                          <p:spTgt spid="1341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4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4147">
                                            <p:txEl>
                                              <p:pRg st="3" end="3"/>
                                            </p:txEl>
                                          </p:spTgt>
                                        </p:tgtEl>
                                        <p:attrNameLst>
                                          <p:attrName>style.visibility</p:attrName>
                                        </p:attrNameLst>
                                      </p:cBhvr>
                                      <p:to>
                                        <p:strVal val="visible"/>
                                      </p:to>
                                    </p:set>
                                    <p:anim calcmode="lin" valueType="num">
                                      <p:cBhvr additive="base">
                                        <p:cTn id="31" dur="500" fill="hold"/>
                                        <p:tgtEl>
                                          <p:spTgt spid="13414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4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4147">
                                            <p:txEl>
                                              <p:pRg st="4" end="4"/>
                                            </p:txEl>
                                          </p:spTgt>
                                        </p:tgtEl>
                                        <p:attrNameLst>
                                          <p:attrName>style.visibility</p:attrName>
                                        </p:attrNameLst>
                                      </p:cBhvr>
                                      <p:to>
                                        <p:strVal val="visible"/>
                                      </p:to>
                                    </p:set>
                                    <p:anim calcmode="lin" valueType="num">
                                      <p:cBhvr additive="base">
                                        <p:cTn id="37" dur="500" fill="hold"/>
                                        <p:tgtEl>
                                          <p:spTgt spid="13414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4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4147">
                                            <p:txEl>
                                              <p:pRg st="5" end="5"/>
                                            </p:txEl>
                                          </p:spTgt>
                                        </p:tgtEl>
                                        <p:attrNameLst>
                                          <p:attrName>style.visibility</p:attrName>
                                        </p:attrNameLst>
                                      </p:cBhvr>
                                      <p:to>
                                        <p:strVal val="visible"/>
                                      </p:to>
                                    </p:set>
                                    <p:anim calcmode="lin" valueType="num">
                                      <p:cBhvr additive="base">
                                        <p:cTn id="43" dur="500" fill="hold"/>
                                        <p:tgtEl>
                                          <p:spTgt spid="13414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41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nimBg="1" autoUpdateAnimBg="0"/>
      <p:bldP spid="13414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057400" y="914400"/>
            <a:ext cx="6781800" cy="952500"/>
          </a:xfrm>
          <a:noFill/>
          <a:ln/>
          <a:effectLst>
            <a:outerShdw dist="13470" dir="2700000" algn="ctr" rotWithShape="0">
              <a:schemeClr val="bg2"/>
            </a:outerShdw>
          </a:effectLst>
        </p:spPr>
        <p:txBody>
          <a:bodyPr/>
          <a:lstStyle/>
          <a:p>
            <a:r>
              <a:rPr lang="en-US" dirty="0">
                <a:effectLst>
                  <a:outerShdw blurRad="38100" dist="38100" dir="2700000" algn="tl">
                    <a:srgbClr val="C0C0C0"/>
                  </a:outerShdw>
                </a:effectLst>
                <a:latin typeface="Trebuchet MS" pitchFamily="34" charset="0"/>
              </a:rPr>
              <a:t>Training Requirements</a:t>
            </a:r>
            <a:endParaRPr lang="en-US" sz="3200" dirty="0">
              <a:effectLst>
                <a:outerShdw blurRad="38100" dist="38100" dir="2700000" algn="tl">
                  <a:srgbClr val="C0C0C0"/>
                </a:outerShdw>
              </a:effectLst>
              <a:latin typeface="Trebuchet MS" pitchFamily="34" charset="0"/>
            </a:endParaRPr>
          </a:p>
        </p:txBody>
      </p:sp>
      <p:sp>
        <p:nvSpPr>
          <p:cNvPr id="102403" name="Rectangle 3"/>
          <p:cNvSpPr>
            <a:spLocks noGrp="1" noChangeArrowheads="1"/>
          </p:cNvSpPr>
          <p:nvPr>
            <p:ph idx="1"/>
          </p:nvPr>
        </p:nvSpPr>
        <p:spPr>
          <a:xfrm>
            <a:off x="2057400" y="2133600"/>
            <a:ext cx="6705600" cy="4343400"/>
          </a:xfrm>
          <a:ln>
            <a:solidFill>
              <a:schemeClr val="tx1"/>
            </a:solidFill>
          </a:ln>
        </p:spPr>
        <p:txBody>
          <a:bodyPr/>
          <a:lstStyle/>
          <a:p>
            <a:pPr>
              <a:lnSpc>
                <a:spcPct val="80000"/>
              </a:lnSpc>
            </a:pPr>
            <a:r>
              <a:rPr lang="en-US" sz="2800" dirty="0">
                <a:effectLst>
                  <a:outerShdw blurRad="38100" dist="38100" dir="2700000" algn="tl">
                    <a:srgbClr val="C0C0C0"/>
                  </a:outerShdw>
                </a:effectLst>
                <a:latin typeface="Trebuchet MS" pitchFamily="34" charset="0"/>
              </a:rPr>
              <a:t>Annual Awareness Training</a:t>
            </a:r>
          </a:p>
          <a:p>
            <a:pPr>
              <a:lnSpc>
                <a:spcPct val="80000"/>
              </a:lnSpc>
            </a:pPr>
            <a:r>
              <a:rPr lang="en-US" sz="2800" dirty="0">
                <a:effectLst>
                  <a:outerShdw blurRad="38100" dist="38100" dir="2700000" algn="tl">
                    <a:srgbClr val="C0C0C0"/>
                  </a:outerShdw>
                </a:effectLst>
                <a:latin typeface="Trebuchet MS" pitchFamily="34" charset="0"/>
              </a:rPr>
              <a:t>Asbestos-Uses and Forms</a:t>
            </a:r>
          </a:p>
          <a:p>
            <a:pPr>
              <a:lnSpc>
                <a:spcPct val="80000"/>
              </a:lnSpc>
            </a:pPr>
            <a:r>
              <a:rPr lang="en-US" sz="2800" dirty="0">
                <a:effectLst>
                  <a:outerShdw blurRad="38100" dist="38100" dir="2700000" algn="tl">
                    <a:srgbClr val="C0C0C0"/>
                  </a:outerShdw>
                </a:effectLst>
                <a:latin typeface="Trebuchet MS" pitchFamily="34" charset="0"/>
              </a:rPr>
              <a:t>Location of ACBM</a:t>
            </a:r>
          </a:p>
          <a:p>
            <a:pPr>
              <a:lnSpc>
                <a:spcPct val="80000"/>
              </a:lnSpc>
            </a:pPr>
            <a:r>
              <a:rPr lang="en-US" sz="2800" dirty="0">
                <a:effectLst>
                  <a:outerShdw blurRad="38100" dist="38100" dir="2700000" algn="tl">
                    <a:srgbClr val="C0C0C0"/>
                  </a:outerShdw>
                </a:effectLst>
                <a:latin typeface="Trebuchet MS" pitchFamily="34" charset="0"/>
              </a:rPr>
              <a:t>Recognition of Damage</a:t>
            </a:r>
          </a:p>
          <a:p>
            <a:pPr>
              <a:lnSpc>
                <a:spcPct val="80000"/>
              </a:lnSpc>
            </a:pPr>
            <a:r>
              <a:rPr lang="en-US" sz="2800" dirty="0">
                <a:effectLst>
                  <a:outerShdw blurRad="38100" dist="38100" dir="2700000" algn="tl">
                    <a:srgbClr val="C0C0C0"/>
                  </a:outerShdw>
                </a:effectLst>
                <a:latin typeface="Trebuchet MS" pitchFamily="34" charset="0"/>
              </a:rPr>
              <a:t>Names and Telephone Numbers of Program Manager and Emergency Personnel</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ppt_x"/>
                                          </p:val>
                                        </p:tav>
                                        <p:tav tm="100000">
                                          <p:val>
                                            <p:strVal val="#ppt_x"/>
                                          </p:val>
                                        </p:tav>
                                      </p:tavLst>
                                    </p:anim>
                                    <p:anim calcmode="lin" valueType="num">
                                      <p:cBhvr additive="base">
                                        <p:cTn id="8" dur="500" fill="hold"/>
                                        <p:tgtEl>
                                          <p:spTgt spid="10240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 calcmode="lin" valueType="num">
                                      <p:cBhvr additive="base">
                                        <p:cTn id="12"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2403">
                                            <p:txEl>
                                              <p:pRg st="1" end="1"/>
                                            </p:txEl>
                                          </p:spTgt>
                                        </p:tgtEl>
                                        <p:attrNameLst>
                                          <p:attrName>style.visibility</p:attrName>
                                        </p:attrNameLst>
                                      </p:cBhvr>
                                      <p:to>
                                        <p:strVal val="visible"/>
                                      </p:to>
                                    </p:set>
                                    <p:anim calcmode="lin" valueType="num">
                                      <p:cBhvr additive="base">
                                        <p:cTn id="17"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2403">
                                            <p:txEl>
                                              <p:pRg st="2" end="2"/>
                                            </p:txEl>
                                          </p:spTgt>
                                        </p:tgtEl>
                                        <p:attrNameLst>
                                          <p:attrName>style.visibility</p:attrName>
                                        </p:attrNameLst>
                                      </p:cBhvr>
                                      <p:to>
                                        <p:strVal val="visible"/>
                                      </p:to>
                                    </p:set>
                                    <p:anim calcmode="lin" valueType="num">
                                      <p:cBhvr additive="base">
                                        <p:cTn id="22" dur="500" fill="hold"/>
                                        <p:tgtEl>
                                          <p:spTgt spid="10240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2403">
                                            <p:txEl>
                                              <p:pRg st="3" end="3"/>
                                            </p:txEl>
                                          </p:spTgt>
                                        </p:tgtEl>
                                        <p:attrNameLst>
                                          <p:attrName>style.visibility</p:attrName>
                                        </p:attrNameLst>
                                      </p:cBhvr>
                                      <p:to>
                                        <p:strVal val="visible"/>
                                      </p:to>
                                    </p:set>
                                    <p:anim calcmode="lin" valueType="num">
                                      <p:cBhvr additive="base">
                                        <p:cTn id="27" dur="500" fill="hold"/>
                                        <p:tgtEl>
                                          <p:spTgt spid="10240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40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02403">
                                            <p:txEl>
                                              <p:pRg st="4" end="4"/>
                                            </p:txEl>
                                          </p:spTgt>
                                        </p:tgtEl>
                                        <p:attrNameLst>
                                          <p:attrName>style.visibility</p:attrName>
                                        </p:attrNameLst>
                                      </p:cBhvr>
                                      <p:to>
                                        <p:strVal val="visible"/>
                                      </p:to>
                                    </p:set>
                                    <p:anim calcmode="lin" valueType="num">
                                      <p:cBhvr additive="base">
                                        <p:cTn id="32" dur="500" fill="hold"/>
                                        <p:tgtEl>
                                          <p:spTgt spid="10240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24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autoUpdateAnimBg="0"/>
      <p:bldP spid="102403"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381000"/>
            <a:ext cx="6654800" cy="1371600"/>
          </a:xfrm>
          <a:noFill/>
          <a:ln/>
        </p:spPr>
        <p:txBody>
          <a:bodyPr lIns="104775" tIns="52388" rIns="104775" bIns="52388"/>
          <a:lstStyle/>
          <a:p>
            <a:r>
              <a:rPr lang="en-US" sz="4000" dirty="0">
                <a:effectLst>
                  <a:outerShdw blurRad="38100" dist="38100" dir="2700000" algn="tl">
                    <a:srgbClr val="C0C0C0"/>
                  </a:outerShdw>
                </a:effectLst>
                <a:latin typeface="Trebuchet MS" pitchFamily="34" charset="0"/>
              </a:rPr>
              <a:t>WHAT IS ASBESTOS?</a:t>
            </a:r>
            <a:endParaRPr lang="en-US" sz="3200" dirty="0">
              <a:effectLst>
                <a:outerShdw blurRad="38100" dist="38100" dir="2700000" algn="tl">
                  <a:srgbClr val="C0C0C0"/>
                </a:outerShdw>
              </a:effectLst>
              <a:latin typeface="Trebuchet MS" pitchFamily="34" charset="0"/>
            </a:endParaRPr>
          </a:p>
        </p:txBody>
      </p:sp>
      <p:sp>
        <p:nvSpPr>
          <p:cNvPr id="106499" name="Rectangle 3"/>
          <p:cNvSpPr>
            <a:spLocks noGrp="1" noChangeArrowheads="1"/>
          </p:cNvSpPr>
          <p:nvPr>
            <p:ph idx="1"/>
          </p:nvPr>
        </p:nvSpPr>
        <p:spPr>
          <a:xfrm>
            <a:off x="685800" y="1905000"/>
            <a:ext cx="6248400" cy="4572000"/>
          </a:xfrm>
          <a:ln>
            <a:solidFill>
              <a:schemeClr val="tx1"/>
            </a:solidFill>
          </a:ln>
        </p:spPr>
        <p:txBody>
          <a:bodyPr lIns="104775" tIns="52388" rIns="104775" bIns="52388"/>
          <a:lstStyle/>
          <a:p>
            <a:pPr>
              <a:lnSpc>
                <a:spcPct val="80000"/>
              </a:lnSpc>
            </a:pPr>
            <a:r>
              <a:rPr lang="en-US" sz="2800" dirty="0">
                <a:effectLst>
                  <a:outerShdw blurRad="38100" dist="38100" dir="2700000" algn="tl">
                    <a:srgbClr val="C0C0C0"/>
                  </a:outerShdw>
                </a:effectLst>
                <a:latin typeface="Trebuchet MS" pitchFamily="34" charset="0"/>
              </a:rPr>
              <a:t>Naturally Occurring Mineral</a:t>
            </a:r>
          </a:p>
          <a:p>
            <a:pPr>
              <a:lnSpc>
                <a:spcPct val="80000"/>
              </a:lnSpc>
            </a:pPr>
            <a:r>
              <a:rPr lang="en-US" sz="2800" dirty="0">
                <a:effectLst>
                  <a:outerShdw blurRad="38100" dist="38100" dir="2700000" algn="tl">
                    <a:srgbClr val="C0C0C0"/>
                  </a:outerShdw>
                </a:effectLst>
                <a:latin typeface="Trebuchet MS" pitchFamily="34" charset="0"/>
              </a:rPr>
              <a:t>Chrysotile, </a:t>
            </a:r>
            <a:r>
              <a:rPr lang="en-US" sz="2800" dirty="0" err="1">
                <a:effectLst>
                  <a:outerShdw blurRad="38100" dist="38100" dir="2700000" algn="tl">
                    <a:srgbClr val="C0C0C0"/>
                  </a:outerShdw>
                </a:effectLst>
                <a:latin typeface="Trebuchet MS" pitchFamily="34" charset="0"/>
              </a:rPr>
              <a:t>Amosite</a:t>
            </a:r>
            <a:r>
              <a:rPr lang="en-US" sz="2800" dirty="0">
                <a:effectLst>
                  <a:outerShdw blurRad="38100" dist="38100" dir="2700000" algn="tl">
                    <a:srgbClr val="C0C0C0"/>
                  </a:outerShdw>
                </a:effectLst>
                <a:latin typeface="Trebuchet MS" pitchFamily="34" charset="0"/>
              </a:rPr>
              <a:t>, and </a:t>
            </a:r>
            <a:r>
              <a:rPr lang="en-US" sz="2800" dirty="0" err="1">
                <a:effectLst>
                  <a:outerShdw blurRad="38100" dist="38100" dir="2700000" algn="tl">
                    <a:srgbClr val="C0C0C0"/>
                  </a:outerShdw>
                </a:effectLst>
                <a:latin typeface="Trebuchet MS" pitchFamily="34" charset="0"/>
              </a:rPr>
              <a:t>Crocidolite</a:t>
            </a:r>
            <a:endParaRPr lang="en-US" sz="2800" dirty="0">
              <a:effectLst>
                <a:outerShdw blurRad="38100" dist="38100" dir="2700000" algn="tl">
                  <a:srgbClr val="C0C0C0"/>
                </a:outerShdw>
              </a:effectLst>
              <a:latin typeface="Trebuchet MS" pitchFamily="34" charset="0"/>
            </a:endParaRPr>
          </a:p>
          <a:p>
            <a:pPr>
              <a:lnSpc>
                <a:spcPct val="80000"/>
              </a:lnSpc>
            </a:pPr>
            <a:r>
              <a:rPr lang="en-US" sz="2800" dirty="0">
                <a:effectLst>
                  <a:outerShdw blurRad="38100" dist="38100" dir="2700000" algn="tl">
                    <a:srgbClr val="C0C0C0"/>
                  </a:outerShdw>
                </a:effectLst>
                <a:latin typeface="Trebuchet MS" pitchFamily="34" charset="0"/>
              </a:rPr>
              <a:t>&gt;3,000 Building Products</a:t>
            </a:r>
          </a:p>
          <a:p>
            <a:pPr>
              <a:lnSpc>
                <a:spcPct val="80000"/>
              </a:lnSpc>
            </a:pPr>
            <a:r>
              <a:rPr lang="en-US" sz="2800" dirty="0">
                <a:effectLst>
                  <a:outerShdw blurRad="38100" dist="38100" dir="2700000" algn="tl">
                    <a:srgbClr val="C0C0C0"/>
                  </a:outerShdw>
                </a:effectLst>
                <a:latin typeface="Trebuchet MS" pitchFamily="34" charset="0"/>
              </a:rPr>
              <a:t>Surfacing Material, TSI and Miscellaneous</a:t>
            </a:r>
          </a:p>
          <a:p>
            <a:pPr>
              <a:lnSpc>
                <a:spcPct val="80000"/>
              </a:lnSpc>
            </a:pPr>
            <a:r>
              <a:rPr lang="en-US" sz="2800" dirty="0">
                <a:effectLst>
                  <a:outerShdw blurRad="38100" dist="38100" dir="2700000" algn="tl">
                    <a:srgbClr val="C0C0C0"/>
                  </a:outerShdw>
                </a:effectLst>
                <a:latin typeface="Trebuchet MS" pitchFamily="34" charset="0"/>
              </a:rPr>
              <a:t>Desirable Physical Properties</a:t>
            </a:r>
          </a:p>
          <a:p>
            <a:pPr>
              <a:lnSpc>
                <a:spcPct val="80000"/>
              </a:lnSpc>
            </a:pPr>
            <a:r>
              <a:rPr lang="en-US" sz="2800" dirty="0">
                <a:effectLst>
                  <a:outerShdw blurRad="38100" dist="38100" dir="2700000" algn="tl">
                    <a:srgbClr val="C0C0C0"/>
                  </a:outerShdw>
                </a:effectLst>
                <a:latin typeface="Trebuchet MS" pitchFamily="34" charset="0"/>
              </a:rPr>
              <a:t>ACM &gt;1% Asbestos</a:t>
            </a:r>
          </a:p>
          <a:p>
            <a:pPr>
              <a:lnSpc>
                <a:spcPct val="80000"/>
              </a:lnSpc>
            </a:pPr>
            <a:r>
              <a:rPr lang="en-US" sz="2800" dirty="0">
                <a:effectLst>
                  <a:outerShdw blurRad="38100" dist="38100" dir="2700000" algn="tl">
                    <a:srgbClr val="C0C0C0"/>
                  </a:outerShdw>
                </a:effectLst>
                <a:latin typeface="Trebuchet MS" pitchFamily="34" charset="0"/>
              </a:rPr>
              <a:t>Laboratory Analysis</a:t>
            </a:r>
          </a:p>
        </p:txBody>
      </p:sp>
      <p:pic>
        <p:nvPicPr>
          <p:cNvPr id="106500" name="Picture 4" descr="asbestos"/>
          <p:cNvPicPr>
            <a:picLocks noChangeAspect="1" noChangeArrowheads="1"/>
          </p:cNvPicPr>
          <p:nvPr/>
        </p:nvPicPr>
        <p:blipFill>
          <a:blip r:embed="rId3" cstate="print"/>
          <a:srcRect/>
          <a:stretch>
            <a:fillRect/>
          </a:stretch>
        </p:blipFill>
        <p:spPr bwMode="auto">
          <a:xfrm>
            <a:off x="7086600" y="2203450"/>
            <a:ext cx="1752600" cy="1373188"/>
          </a:xfrm>
          <a:prstGeom prst="rect">
            <a:avLst/>
          </a:prstGeom>
          <a:noFill/>
          <a:ln w="9525">
            <a:solidFill>
              <a:schemeClr val="tx1"/>
            </a:solidFill>
            <a:miter lim="800000"/>
            <a:headEnd/>
            <a:tailEnd/>
          </a:ln>
        </p:spPr>
      </p:pic>
      <p:pic>
        <p:nvPicPr>
          <p:cNvPr id="106501" name="Picture 5" descr="amosite1"/>
          <p:cNvPicPr>
            <a:picLocks noChangeAspect="1" noChangeArrowheads="1"/>
          </p:cNvPicPr>
          <p:nvPr/>
        </p:nvPicPr>
        <p:blipFill>
          <a:blip r:embed="rId4" cstate="print"/>
          <a:srcRect/>
          <a:stretch>
            <a:fillRect/>
          </a:stretch>
        </p:blipFill>
        <p:spPr bwMode="auto">
          <a:xfrm>
            <a:off x="7239000" y="4191000"/>
            <a:ext cx="1524000" cy="2144713"/>
          </a:xfrm>
          <a:prstGeom prst="rect">
            <a:avLst/>
          </a:prstGeom>
          <a:noFill/>
          <a:ln w="9525">
            <a:solidFill>
              <a:schemeClr val="tx1"/>
            </a:solid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ppt_x"/>
                                          </p:val>
                                        </p:tav>
                                        <p:tav tm="100000">
                                          <p:val>
                                            <p:strVal val="#ppt_x"/>
                                          </p:val>
                                        </p:tav>
                                      </p:tavLst>
                                    </p:anim>
                                    <p:anim calcmode="lin" valueType="num">
                                      <p:cBhvr additive="base">
                                        <p:cTn id="8" dur="500" fill="hold"/>
                                        <p:tgtEl>
                                          <p:spTgt spid="10649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 calcmode="lin" valueType="num">
                                      <p:cBhvr additive="base">
                                        <p:cTn id="12"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6499">
                                            <p:txEl>
                                              <p:pRg st="1" end="1"/>
                                            </p:txEl>
                                          </p:spTgt>
                                        </p:tgtEl>
                                        <p:attrNameLst>
                                          <p:attrName>style.visibility</p:attrName>
                                        </p:attrNameLst>
                                      </p:cBhvr>
                                      <p:to>
                                        <p:strVal val="visible"/>
                                      </p:to>
                                    </p:set>
                                    <p:anim calcmode="lin" valueType="num">
                                      <p:cBhvr additive="base">
                                        <p:cTn id="17"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6499">
                                            <p:txEl>
                                              <p:pRg st="2" end="2"/>
                                            </p:txEl>
                                          </p:spTgt>
                                        </p:tgtEl>
                                        <p:attrNameLst>
                                          <p:attrName>style.visibility</p:attrName>
                                        </p:attrNameLst>
                                      </p:cBhvr>
                                      <p:to>
                                        <p:strVal val="visible"/>
                                      </p:to>
                                    </p:set>
                                    <p:anim calcmode="lin" valueType="num">
                                      <p:cBhvr additive="base">
                                        <p:cTn id="22"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6499">
                                            <p:txEl>
                                              <p:pRg st="3" end="3"/>
                                            </p:txEl>
                                          </p:spTgt>
                                        </p:tgtEl>
                                        <p:attrNameLst>
                                          <p:attrName>style.visibility</p:attrName>
                                        </p:attrNameLst>
                                      </p:cBhvr>
                                      <p:to>
                                        <p:strVal val="visible"/>
                                      </p:to>
                                    </p:set>
                                    <p:anim calcmode="lin" valueType="num">
                                      <p:cBhvr additive="base">
                                        <p:cTn id="27" dur="500" fill="hold"/>
                                        <p:tgtEl>
                                          <p:spTgt spid="10649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6499">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06499">
                                            <p:txEl>
                                              <p:pRg st="4" end="4"/>
                                            </p:txEl>
                                          </p:spTgt>
                                        </p:tgtEl>
                                        <p:attrNameLst>
                                          <p:attrName>style.visibility</p:attrName>
                                        </p:attrNameLst>
                                      </p:cBhvr>
                                      <p:to>
                                        <p:strVal val="visible"/>
                                      </p:to>
                                    </p:set>
                                    <p:anim calcmode="lin" valueType="num">
                                      <p:cBhvr additive="base">
                                        <p:cTn id="32" dur="500" fill="hold"/>
                                        <p:tgtEl>
                                          <p:spTgt spid="106499">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6499">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6499">
                                            <p:txEl>
                                              <p:pRg st="5" end="5"/>
                                            </p:txEl>
                                          </p:spTgt>
                                        </p:tgtEl>
                                        <p:attrNameLst>
                                          <p:attrName>style.visibility</p:attrName>
                                        </p:attrNameLst>
                                      </p:cBhvr>
                                      <p:to>
                                        <p:strVal val="visible"/>
                                      </p:to>
                                    </p:set>
                                    <p:anim calcmode="lin" valueType="num">
                                      <p:cBhvr additive="base">
                                        <p:cTn id="37" dur="500" fill="hold"/>
                                        <p:tgtEl>
                                          <p:spTgt spid="1064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6499">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06499">
                                            <p:txEl>
                                              <p:pRg st="6" end="6"/>
                                            </p:txEl>
                                          </p:spTgt>
                                        </p:tgtEl>
                                        <p:attrNameLst>
                                          <p:attrName>style.visibility</p:attrName>
                                        </p:attrNameLst>
                                      </p:cBhvr>
                                      <p:to>
                                        <p:strVal val="visible"/>
                                      </p:to>
                                    </p:set>
                                    <p:anim calcmode="lin" valueType="num">
                                      <p:cBhvr additive="base">
                                        <p:cTn id="42" dur="500" fill="hold"/>
                                        <p:tgtEl>
                                          <p:spTgt spid="106499">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06499">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106501"/>
                                        </p:tgtEl>
                                        <p:attrNameLst>
                                          <p:attrName>style.visibility</p:attrName>
                                        </p:attrNameLst>
                                      </p:cBhvr>
                                      <p:to>
                                        <p:strVal val="visible"/>
                                      </p:to>
                                    </p:set>
                                    <p:anim calcmode="lin" valueType="num">
                                      <p:cBhvr>
                                        <p:cTn id="47" dur="500" fill="hold"/>
                                        <p:tgtEl>
                                          <p:spTgt spid="106501"/>
                                        </p:tgtEl>
                                        <p:attrNameLst>
                                          <p:attrName>ppt_w</p:attrName>
                                        </p:attrNameLst>
                                      </p:cBhvr>
                                      <p:tavLst>
                                        <p:tav tm="0">
                                          <p:val>
                                            <p:fltVal val="0"/>
                                          </p:val>
                                        </p:tav>
                                        <p:tav tm="100000">
                                          <p:val>
                                            <p:strVal val="#ppt_w"/>
                                          </p:val>
                                        </p:tav>
                                      </p:tavLst>
                                    </p:anim>
                                    <p:anim calcmode="lin" valueType="num">
                                      <p:cBhvr>
                                        <p:cTn id="48" dur="500" fill="hold"/>
                                        <p:tgtEl>
                                          <p:spTgt spid="106501"/>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106500"/>
                                        </p:tgtEl>
                                        <p:attrNameLst>
                                          <p:attrName>style.visibility</p:attrName>
                                        </p:attrNameLst>
                                      </p:cBhvr>
                                      <p:to>
                                        <p:strVal val="visible"/>
                                      </p:to>
                                    </p:set>
                                    <p:anim calcmode="lin" valueType="num">
                                      <p:cBhvr>
                                        <p:cTn id="52" dur="500" fill="hold"/>
                                        <p:tgtEl>
                                          <p:spTgt spid="106500"/>
                                        </p:tgtEl>
                                        <p:attrNameLst>
                                          <p:attrName>ppt_w</p:attrName>
                                        </p:attrNameLst>
                                      </p:cBhvr>
                                      <p:tavLst>
                                        <p:tav tm="0">
                                          <p:val>
                                            <p:fltVal val="0"/>
                                          </p:val>
                                        </p:tav>
                                        <p:tav tm="100000">
                                          <p:val>
                                            <p:strVal val="#ppt_w"/>
                                          </p:val>
                                        </p:tav>
                                      </p:tavLst>
                                    </p:anim>
                                    <p:anim calcmode="lin" valueType="num">
                                      <p:cBhvr>
                                        <p:cTn id="53" dur="500" fill="hold"/>
                                        <p:tgtEl>
                                          <p:spTgt spid="106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autoUpdateAnimBg="0"/>
      <p:bldP spid="106499"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62000" y="762000"/>
            <a:ext cx="6807200" cy="1047750"/>
          </a:xfrm>
          <a:noFill/>
          <a:ln/>
        </p:spPr>
        <p:txBody>
          <a:bodyPr lIns="104775" tIns="52388" rIns="104775" bIns="52388"/>
          <a:lstStyle/>
          <a:p>
            <a:r>
              <a:rPr lang="en-US" dirty="0">
                <a:effectLst>
                  <a:outerShdw blurRad="38100" dist="38100" dir="2700000" algn="tl">
                    <a:srgbClr val="C0C0C0"/>
                  </a:outerShdw>
                </a:effectLst>
                <a:latin typeface="Trebuchet MS" pitchFamily="34" charset="0"/>
              </a:rPr>
              <a:t>HEALTH HAZARDS</a:t>
            </a:r>
            <a:endParaRPr lang="en-US" sz="3200" dirty="0">
              <a:effectLst>
                <a:outerShdw blurRad="38100" dist="38100" dir="2700000" algn="tl">
                  <a:srgbClr val="C0C0C0"/>
                </a:outerShdw>
              </a:effectLst>
              <a:latin typeface="Trebuchet MS" pitchFamily="34" charset="0"/>
            </a:endParaRPr>
          </a:p>
        </p:txBody>
      </p:sp>
      <p:sp>
        <p:nvSpPr>
          <p:cNvPr id="108547" name="Rectangle 3"/>
          <p:cNvSpPr>
            <a:spLocks noGrp="1" noChangeArrowheads="1"/>
          </p:cNvSpPr>
          <p:nvPr>
            <p:ph idx="1"/>
          </p:nvPr>
        </p:nvSpPr>
        <p:spPr>
          <a:xfrm>
            <a:off x="762000" y="1981200"/>
            <a:ext cx="5562600" cy="4419600"/>
          </a:xfrm>
          <a:ln>
            <a:solidFill>
              <a:schemeClr val="tx1"/>
            </a:solidFill>
          </a:ln>
        </p:spPr>
        <p:txBody>
          <a:bodyPr lIns="104775" tIns="52388" rIns="104775" bIns="52388"/>
          <a:lstStyle/>
          <a:p>
            <a:pPr>
              <a:lnSpc>
                <a:spcPct val="90000"/>
              </a:lnSpc>
            </a:pPr>
            <a:r>
              <a:rPr lang="en-US" sz="2800" dirty="0">
                <a:effectLst>
                  <a:outerShdw blurRad="38100" dist="38100" dir="2700000" algn="tl">
                    <a:srgbClr val="C0C0C0"/>
                  </a:outerShdw>
                </a:effectLst>
                <a:latin typeface="Trebuchet MS" pitchFamily="34" charset="0"/>
              </a:rPr>
              <a:t>Inhalation Hazard</a:t>
            </a:r>
          </a:p>
          <a:p>
            <a:pPr>
              <a:lnSpc>
                <a:spcPct val="90000"/>
              </a:lnSpc>
            </a:pPr>
            <a:r>
              <a:rPr lang="en-US" sz="2800" dirty="0">
                <a:effectLst>
                  <a:outerShdw blurRad="38100" dist="38100" dir="2700000" algn="tl">
                    <a:srgbClr val="C0C0C0"/>
                  </a:outerShdw>
                </a:effectLst>
                <a:latin typeface="Trebuchet MS" pitchFamily="34" charset="0"/>
              </a:rPr>
              <a:t>Must Be Disturbed</a:t>
            </a:r>
          </a:p>
          <a:p>
            <a:pPr>
              <a:lnSpc>
                <a:spcPct val="90000"/>
              </a:lnSpc>
            </a:pPr>
            <a:r>
              <a:rPr lang="en-US" sz="2800" dirty="0">
                <a:effectLst>
                  <a:outerShdw blurRad="38100" dist="38100" dir="2700000" algn="tl">
                    <a:srgbClr val="C0C0C0"/>
                  </a:outerShdw>
                </a:effectLst>
                <a:latin typeface="Trebuchet MS" pitchFamily="34" charset="0"/>
              </a:rPr>
              <a:t>Asbestosis</a:t>
            </a:r>
          </a:p>
          <a:p>
            <a:pPr>
              <a:lnSpc>
                <a:spcPct val="90000"/>
              </a:lnSpc>
            </a:pPr>
            <a:r>
              <a:rPr lang="en-US" sz="2800" dirty="0">
                <a:effectLst>
                  <a:outerShdw blurRad="38100" dist="38100" dir="2700000" algn="tl">
                    <a:srgbClr val="C0C0C0"/>
                  </a:outerShdw>
                </a:effectLst>
                <a:latin typeface="Trebuchet MS" pitchFamily="34" charset="0"/>
              </a:rPr>
              <a:t>Lung Cancer</a:t>
            </a:r>
          </a:p>
          <a:p>
            <a:pPr>
              <a:lnSpc>
                <a:spcPct val="90000"/>
              </a:lnSpc>
            </a:pPr>
            <a:r>
              <a:rPr lang="en-US" sz="2800" dirty="0">
                <a:effectLst>
                  <a:outerShdw blurRad="38100" dist="38100" dir="2700000" algn="tl">
                    <a:srgbClr val="C0C0C0"/>
                  </a:outerShdw>
                </a:effectLst>
                <a:latin typeface="Trebuchet MS" pitchFamily="34" charset="0"/>
              </a:rPr>
              <a:t>Mesothelioma</a:t>
            </a:r>
          </a:p>
          <a:p>
            <a:pPr>
              <a:lnSpc>
                <a:spcPct val="90000"/>
              </a:lnSpc>
            </a:pPr>
            <a:r>
              <a:rPr lang="en-US" sz="2800" dirty="0">
                <a:effectLst>
                  <a:outerShdw blurRad="38100" dist="38100" dir="2700000" algn="tl">
                    <a:srgbClr val="C0C0C0"/>
                  </a:outerShdw>
                </a:effectLst>
                <a:latin typeface="Trebuchet MS" pitchFamily="34" charset="0"/>
              </a:rPr>
              <a:t>Latency Period (15 to 40 years)</a:t>
            </a:r>
          </a:p>
          <a:p>
            <a:pPr>
              <a:lnSpc>
                <a:spcPct val="90000"/>
              </a:lnSpc>
            </a:pPr>
            <a:r>
              <a:rPr lang="en-US" sz="2800" dirty="0">
                <a:effectLst>
                  <a:outerShdw blurRad="38100" dist="38100" dir="2700000" algn="tl">
                    <a:srgbClr val="C0C0C0"/>
                  </a:outerShdw>
                </a:effectLst>
                <a:latin typeface="Trebuchet MS" pitchFamily="34" charset="0"/>
              </a:rPr>
              <a:t>Risk - Level and Duration of Exposure</a:t>
            </a:r>
          </a:p>
        </p:txBody>
      </p:sp>
      <p:pic>
        <p:nvPicPr>
          <p:cNvPr id="108548" name="Picture 4" descr="kagan20"/>
          <p:cNvPicPr>
            <a:picLocks noChangeAspect="1" noChangeArrowheads="1"/>
          </p:cNvPicPr>
          <p:nvPr/>
        </p:nvPicPr>
        <p:blipFill>
          <a:blip r:embed="rId3" cstate="print"/>
          <a:srcRect/>
          <a:stretch>
            <a:fillRect/>
          </a:stretch>
        </p:blipFill>
        <p:spPr bwMode="auto">
          <a:xfrm>
            <a:off x="6781800" y="1905000"/>
            <a:ext cx="1717675" cy="2438400"/>
          </a:xfrm>
          <a:prstGeom prst="rect">
            <a:avLst/>
          </a:prstGeom>
          <a:noFill/>
        </p:spPr>
      </p:pic>
      <p:pic>
        <p:nvPicPr>
          <p:cNvPr id="108549" name="Picture 5" descr="rr5"/>
          <p:cNvPicPr>
            <a:picLocks noChangeAspect="1" noChangeArrowheads="1"/>
          </p:cNvPicPr>
          <p:nvPr/>
        </p:nvPicPr>
        <p:blipFill>
          <a:blip r:embed="rId4" cstate="print"/>
          <a:srcRect/>
          <a:stretch>
            <a:fillRect/>
          </a:stretch>
        </p:blipFill>
        <p:spPr bwMode="auto">
          <a:xfrm>
            <a:off x="6477000" y="4495800"/>
            <a:ext cx="2286000" cy="2052638"/>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 fill="hold"/>
                                        <p:tgtEl>
                                          <p:spTgt spid="108546"/>
                                        </p:tgtEl>
                                        <p:attrNameLst>
                                          <p:attrName>ppt_x</p:attrName>
                                        </p:attrNameLst>
                                      </p:cBhvr>
                                      <p:tavLst>
                                        <p:tav tm="0">
                                          <p:val>
                                            <p:strVal val="#ppt_x"/>
                                          </p:val>
                                        </p:tav>
                                        <p:tav tm="100000">
                                          <p:val>
                                            <p:strVal val="#ppt_x"/>
                                          </p:val>
                                        </p:tav>
                                      </p:tavLst>
                                    </p:anim>
                                    <p:anim calcmode="lin" valueType="num">
                                      <p:cBhvr additive="base">
                                        <p:cTn id="8" dur="500" fill="hold"/>
                                        <p:tgtEl>
                                          <p:spTgt spid="1085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8547">
                                            <p:txEl>
                                              <p:pRg st="0" end="0"/>
                                            </p:txEl>
                                          </p:spTgt>
                                        </p:tgtEl>
                                        <p:attrNameLst>
                                          <p:attrName>style.visibility</p:attrName>
                                        </p:attrNameLst>
                                      </p:cBhvr>
                                      <p:to>
                                        <p:strVal val="visible"/>
                                      </p:to>
                                    </p:set>
                                    <p:anim calcmode="lin" valueType="num">
                                      <p:cBhvr additive="base">
                                        <p:cTn id="12" dur="500" fill="hold"/>
                                        <p:tgtEl>
                                          <p:spTgt spid="1085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8547">
                                            <p:txEl>
                                              <p:pRg st="1" end="1"/>
                                            </p:txEl>
                                          </p:spTgt>
                                        </p:tgtEl>
                                        <p:attrNameLst>
                                          <p:attrName>style.visibility</p:attrName>
                                        </p:attrNameLst>
                                      </p:cBhvr>
                                      <p:to>
                                        <p:strVal val="visible"/>
                                      </p:to>
                                    </p:set>
                                    <p:anim calcmode="lin" valueType="num">
                                      <p:cBhvr additive="base">
                                        <p:cTn id="17" dur="500" fill="hold"/>
                                        <p:tgtEl>
                                          <p:spTgt spid="10854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854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8547">
                                            <p:txEl>
                                              <p:pRg st="2" end="2"/>
                                            </p:txEl>
                                          </p:spTgt>
                                        </p:tgtEl>
                                        <p:attrNameLst>
                                          <p:attrName>style.visibility</p:attrName>
                                        </p:attrNameLst>
                                      </p:cBhvr>
                                      <p:to>
                                        <p:strVal val="visible"/>
                                      </p:to>
                                    </p:set>
                                    <p:anim calcmode="lin" valueType="num">
                                      <p:cBhvr additive="base">
                                        <p:cTn id="22" dur="500" fill="hold"/>
                                        <p:tgtEl>
                                          <p:spTgt spid="108547">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854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8547">
                                            <p:txEl>
                                              <p:pRg st="3" end="3"/>
                                            </p:txEl>
                                          </p:spTgt>
                                        </p:tgtEl>
                                        <p:attrNameLst>
                                          <p:attrName>style.visibility</p:attrName>
                                        </p:attrNameLst>
                                      </p:cBhvr>
                                      <p:to>
                                        <p:strVal val="visible"/>
                                      </p:to>
                                    </p:set>
                                    <p:anim calcmode="lin" valueType="num">
                                      <p:cBhvr additive="base">
                                        <p:cTn id="27" dur="500" fill="hold"/>
                                        <p:tgtEl>
                                          <p:spTgt spid="108547">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854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08547">
                                            <p:txEl>
                                              <p:pRg st="4" end="4"/>
                                            </p:txEl>
                                          </p:spTgt>
                                        </p:tgtEl>
                                        <p:attrNameLst>
                                          <p:attrName>style.visibility</p:attrName>
                                        </p:attrNameLst>
                                      </p:cBhvr>
                                      <p:to>
                                        <p:strVal val="visible"/>
                                      </p:to>
                                    </p:set>
                                    <p:anim calcmode="lin" valueType="num">
                                      <p:cBhvr additive="base">
                                        <p:cTn id="32" dur="500" fill="hold"/>
                                        <p:tgtEl>
                                          <p:spTgt spid="108547">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8547">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8547">
                                            <p:txEl>
                                              <p:pRg st="5" end="5"/>
                                            </p:txEl>
                                          </p:spTgt>
                                        </p:tgtEl>
                                        <p:attrNameLst>
                                          <p:attrName>style.visibility</p:attrName>
                                        </p:attrNameLst>
                                      </p:cBhvr>
                                      <p:to>
                                        <p:strVal val="visible"/>
                                      </p:to>
                                    </p:set>
                                    <p:anim calcmode="lin" valueType="num">
                                      <p:cBhvr additive="base">
                                        <p:cTn id="37" dur="500" fill="hold"/>
                                        <p:tgtEl>
                                          <p:spTgt spid="1085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8547">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08547">
                                            <p:txEl>
                                              <p:pRg st="6" end="6"/>
                                            </p:txEl>
                                          </p:spTgt>
                                        </p:tgtEl>
                                        <p:attrNameLst>
                                          <p:attrName>style.visibility</p:attrName>
                                        </p:attrNameLst>
                                      </p:cBhvr>
                                      <p:to>
                                        <p:strVal val="visible"/>
                                      </p:to>
                                    </p:set>
                                    <p:anim calcmode="lin" valueType="num">
                                      <p:cBhvr additive="base">
                                        <p:cTn id="42" dur="500" fill="hold"/>
                                        <p:tgtEl>
                                          <p:spTgt spid="108547">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08547">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108548"/>
                                        </p:tgtEl>
                                        <p:attrNameLst>
                                          <p:attrName>style.visibility</p:attrName>
                                        </p:attrNameLst>
                                      </p:cBhvr>
                                      <p:to>
                                        <p:strVal val="visible"/>
                                      </p:to>
                                    </p:set>
                                    <p:anim calcmode="lin" valueType="num">
                                      <p:cBhvr>
                                        <p:cTn id="47" dur="500" fill="hold"/>
                                        <p:tgtEl>
                                          <p:spTgt spid="108548"/>
                                        </p:tgtEl>
                                        <p:attrNameLst>
                                          <p:attrName>ppt_w</p:attrName>
                                        </p:attrNameLst>
                                      </p:cBhvr>
                                      <p:tavLst>
                                        <p:tav tm="0">
                                          <p:val>
                                            <p:fltVal val="0"/>
                                          </p:val>
                                        </p:tav>
                                        <p:tav tm="100000">
                                          <p:val>
                                            <p:strVal val="#ppt_w"/>
                                          </p:val>
                                        </p:tav>
                                      </p:tavLst>
                                    </p:anim>
                                    <p:anim calcmode="lin" valueType="num">
                                      <p:cBhvr>
                                        <p:cTn id="48" dur="500" fill="hold"/>
                                        <p:tgtEl>
                                          <p:spTgt spid="108548"/>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108549"/>
                                        </p:tgtEl>
                                        <p:attrNameLst>
                                          <p:attrName>style.visibility</p:attrName>
                                        </p:attrNameLst>
                                      </p:cBhvr>
                                      <p:to>
                                        <p:strVal val="visible"/>
                                      </p:to>
                                    </p:set>
                                    <p:anim calcmode="lin" valueType="num">
                                      <p:cBhvr>
                                        <p:cTn id="52" dur="500" fill="hold"/>
                                        <p:tgtEl>
                                          <p:spTgt spid="108549"/>
                                        </p:tgtEl>
                                        <p:attrNameLst>
                                          <p:attrName>ppt_w</p:attrName>
                                        </p:attrNameLst>
                                      </p:cBhvr>
                                      <p:tavLst>
                                        <p:tav tm="0">
                                          <p:val>
                                            <p:fltVal val="0"/>
                                          </p:val>
                                        </p:tav>
                                        <p:tav tm="100000">
                                          <p:val>
                                            <p:strVal val="#ppt_w"/>
                                          </p:val>
                                        </p:tav>
                                      </p:tavLst>
                                    </p:anim>
                                    <p:anim calcmode="lin" valueType="num">
                                      <p:cBhvr>
                                        <p:cTn id="53" dur="500" fill="hold"/>
                                        <p:tgtEl>
                                          <p:spTgt spid="1085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autoUpdateAnimBg="0"/>
      <p:bldP spid="108547"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143000" y="838200"/>
            <a:ext cx="7010400" cy="1143000"/>
          </a:xfrm>
          <a:noFill/>
          <a:ln/>
        </p:spPr>
        <p:txBody>
          <a:bodyPr lIns="104775" tIns="52388" rIns="104775" bIns="52388"/>
          <a:lstStyle/>
          <a:p>
            <a:r>
              <a:rPr lang="en-US" dirty="0">
                <a:effectLst>
                  <a:outerShdw blurRad="38100" dist="38100" dir="2700000" algn="tl">
                    <a:srgbClr val="C0C0C0"/>
                  </a:outerShdw>
                </a:effectLst>
                <a:latin typeface="Trebuchet MS" pitchFamily="34" charset="0"/>
              </a:rPr>
              <a:t>DEFENSE MECHANISMS</a:t>
            </a:r>
            <a:endParaRPr lang="en-US" sz="3200" dirty="0">
              <a:effectLst>
                <a:outerShdw blurRad="38100" dist="38100" dir="2700000" algn="tl">
                  <a:srgbClr val="C0C0C0"/>
                </a:outerShdw>
              </a:effectLst>
              <a:latin typeface="Trebuchet MS" pitchFamily="34" charset="0"/>
            </a:endParaRPr>
          </a:p>
        </p:txBody>
      </p:sp>
      <p:sp>
        <p:nvSpPr>
          <p:cNvPr id="110595" name="Rectangle 3"/>
          <p:cNvSpPr>
            <a:spLocks noGrp="1" noChangeArrowheads="1"/>
          </p:cNvSpPr>
          <p:nvPr>
            <p:ph idx="1"/>
          </p:nvPr>
        </p:nvSpPr>
        <p:spPr>
          <a:xfrm>
            <a:off x="1371600" y="2133600"/>
            <a:ext cx="4800600" cy="4191000"/>
          </a:xfrm>
          <a:ln>
            <a:solidFill>
              <a:schemeClr val="tx1"/>
            </a:solidFill>
          </a:ln>
        </p:spPr>
        <p:txBody>
          <a:bodyPr lIns="104775" tIns="52388" rIns="104775" bIns="52388"/>
          <a:lstStyle/>
          <a:p>
            <a:pPr>
              <a:lnSpc>
                <a:spcPct val="90000"/>
              </a:lnSpc>
            </a:pPr>
            <a:r>
              <a:rPr lang="en-US" sz="3600" dirty="0">
                <a:effectLst>
                  <a:outerShdw blurRad="38100" dist="38100" dir="2700000" algn="tl">
                    <a:srgbClr val="C0C0C0"/>
                  </a:outerShdw>
                </a:effectLst>
                <a:latin typeface="Trebuchet MS" pitchFamily="34" charset="0"/>
              </a:rPr>
              <a:t>Nose and Mouth</a:t>
            </a:r>
          </a:p>
          <a:p>
            <a:pPr>
              <a:lnSpc>
                <a:spcPct val="90000"/>
              </a:lnSpc>
              <a:buClr>
                <a:schemeClr val="tx1"/>
              </a:buClr>
              <a:buFont typeface="Monotype Sorts" pitchFamily="2" charset="2"/>
              <a:buChar char=" "/>
            </a:pPr>
            <a:endParaRPr lang="en-US" sz="3600" dirty="0">
              <a:effectLst>
                <a:outerShdw blurRad="38100" dist="38100" dir="2700000" algn="tl">
                  <a:srgbClr val="C0C0C0"/>
                </a:outerShdw>
              </a:effectLst>
              <a:latin typeface="Trebuchet MS" pitchFamily="34" charset="0"/>
            </a:endParaRPr>
          </a:p>
          <a:p>
            <a:pPr>
              <a:lnSpc>
                <a:spcPct val="90000"/>
              </a:lnSpc>
            </a:pPr>
            <a:r>
              <a:rPr lang="en-US" sz="3600" dirty="0">
                <a:effectLst>
                  <a:outerShdw blurRad="38100" dist="38100" dir="2700000" algn="tl">
                    <a:srgbClr val="C0C0C0"/>
                  </a:outerShdw>
                </a:effectLst>
                <a:latin typeface="Trebuchet MS" pitchFamily="34" charset="0"/>
              </a:rPr>
              <a:t>Mucous Lined Breathing Passages</a:t>
            </a:r>
          </a:p>
          <a:p>
            <a:pPr>
              <a:lnSpc>
                <a:spcPct val="90000"/>
              </a:lnSpc>
              <a:buClr>
                <a:schemeClr val="tx1"/>
              </a:buClr>
              <a:buFont typeface="Monotype Sorts" pitchFamily="2" charset="2"/>
              <a:buChar char=" "/>
            </a:pPr>
            <a:endParaRPr lang="en-US" sz="3600" dirty="0">
              <a:effectLst>
                <a:outerShdw blurRad="38100" dist="38100" dir="2700000" algn="tl">
                  <a:srgbClr val="C0C0C0"/>
                </a:outerShdw>
              </a:effectLst>
              <a:latin typeface="Trebuchet MS" pitchFamily="34" charset="0"/>
            </a:endParaRPr>
          </a:p>
          <a:p>
            <a:pPr>
              <a:lnSpc>
                <a:spcPct val="90000"/>
              </a:lnSpc>
            </a:pPr>
            <a:r>
              <a:rPr lang="en-US" sz="3600" dirty="0">
                <a:effectLst>
                  <a:outerShdw blurRad="38100" dist="38100" dir="2700000" algn="tl">
                    <a:srgbClr val="C0C0C0"/>
                  </a:outerShdw>
                </a:effectLst>
                <a:latin typeface="Trebuchet MS" pitchFamily="34" charset="0"/>
              </a:rPr>
              <a:t>Cilia</a:t>
            </a:r>
            <a:endParaRPr lang="en-US" dirty="0">
              <a:effectLst>
                <a:outerShdw blurRad="38100" dist="38100" dir="2700000" algn="tl">
                  <a:srgbClr val="C0C0C0"/>
                </a:outerShdw>
              </a:effectLst>
              <a:latin typeface="Trebuchet MS" pitchFamily="34" charset="0"/>
            </a:endParaRPr>
          </a:p>
        </p:txBody>
      </p:sp>
      <p:pic>
        <p:nvPicPr>
          <p:cNvPr id="110596" name="Picture 4" descr="304"/>
          <p:cNvPicPr>
            <a:picLocks noChangeAspect="1" noChangeArrowheads="1"/>
          </p:cNvPicPr>
          <p:nvPr/>
        </p:nvPicPr>
        <p:blipFill>
          <a:blip r:embed="rId3" cstate="print"/>
          <a:srcRect/>
          <a:stretch>
            <a:fillRect/>
          </a:stretch>
        </p:blipFill>
        <p:spPr bwMode="auto">
          <a:xfrm>
            <a:off x="6324600" y="2743200"/>
            <a:ext cx="2432050" cy="2895600"/>
          </a:xfrm>
          <a:prstGeom prst="rect">
            <a:avLst/>
          </a:prstGeom>
          <a:noFill/>
          <a:ln w="9525">
            <a:solidFill>
              <a:schemeClr val="tx1"/>
            </a:solid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500" fill="hold"/>
                                        <p:tgtEl>
                                          <p:spTgt spid="110594"/>
                                        </p:tgtEl>
                                        <p:attrNameLst>
                                          <p:attrName>ppt_x</p:attrName>
                                        </p:attrNameLst>
                                      </p:cBhvr>
                                      <p:tavLst>
                                        <p:tav tm="0">
                                          <p:val>
                                            <p:strVal val="#ppt_x"/>
                                          </p:val>
                                        </p:tav>
                                        <p:tav tm="100000">
                                          <p:val>
                                            <p:strVal val="#ppt_x"/>
                                          </p:val>
                                        </p:tav>
                                      </p:tavLst>
                                    </p:anim>
                                    <p:anim calcmode="lin" valueType="num">
                                      <p:cBhvr additive="base">
                                        <p:cTn id="8" dur="500" fill="hold"/>
                                        <p:tgtEl>
                                          <p:spTgt spid="11059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0595">
                                            <p:txEl>
                                              <p:pRg st="0" end="0"/>
                                            </p:txEl>
                                          </p:spTgt>
                                        </p:tgtEl>
                                        <p:attrNameLst>
                                          <p:attrName>style.visibility</p:attrName>
                                        </p:attrNameLst>
                                      </p:cBhvr>
                                      <p:to>
                                        <p:strVal val="visible"/>
                                      </p:to>
                                    </p:set>
                                    <p:anim calcmode="lin" valueType="num">
                                      <p:cBhvr additive="base">
                                        <p:cTn id="12" dur="500" fill="hold"/>
                                        <p:tgtEl>
                                          <p:spTgt spid="11059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059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 calcmode="lin" valueType="num">
                                      <p:cBhvr additive="base">
                                        <p:cTn id="17" dur="500" fill="hold"/>
                                        <p:tgtEl>
                                          <p:spTgt spid="11059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059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0595">
                                            <p:txEl>
                                              <p:pRg st="4" end="4"/>
                                            </p:txEl>
                                          </p:spTgt>
                                        </p:tgtEl>
                                        <p:attrNameLst>
                                          <p:attrName>style.visibility</p:attrName>
                                        </p:attrNameLst>
                                      </p:cBhvr>
                                      <p:to>
                                        <p:strVal val="visible"/>
                                      </p:to>
                                    </p:set>
                                    <p:anim calcmode="lin" valueType="num">
                                      <p:cBhvr additive="base">
                                        <p:cTn id="22" dur="500" fill="hold"/>
                                        <p:tgtEl>
                                          <p:spTgt spid="110595">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0595">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10596"/>
                                        </p:tgtEl>
                                        <p:attrNameLst>
                                          <p:attrName>style.visibility</p:attrName>
                                        </p:attrNameLst>
                                      </p:cBhvr>
                                      <p:to>
                                        <p:strVal val="visible"/>
                                      </p:to>
                                    </p:set>
                                    <p:anim calcmode="lin" valueType="num">
                                      <p:cBhvr>
                                        <p:cTn id="27" dur="500" fill="hold"/>
                                        <p:tgtEl>
                                          <p:spTgt spid="110596"/>
                                        </p:tgtEl>
                                        <p:attrNameLst>
                                          <p:attrName>ppt_w</p:attrName>
                                        </p:attrNameLst>
                                      </p:cBhvr>
                                      <p:tavLst>
                                        <p:tav tm="0">
                                          <p:val>
                                            <p:fltVal val="0"/>
                                          </p:val>
                                        </p:tav>
                                        <p:tav tm="100000">
                                          <p:val>
                                            <p:strVal val="#ppt_w"/>
                                          </p:val>
                                        </p:tav>
                                      </p:tavLst>
                                    </p:anim>
                                    <p:anim calcmode="lin" valueType="num">
                                      <p:cBhvr>
                                        <p:cTn id="28" dur="500" fill="hold"/>
                                        <p:tgtEl>
                                          <p:spTgt spid="1105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nimBg="1" autoUpdateAnimBg="0"/>
      <p:bldP spid="110595"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362200" y="228600"/>
            <a:ext cx="5359400" cy="1314450"/>
          </a:xfrm>
          <a:noFill/>
          <a:ln/>
        </p:spPr>
        <p:txBody>
          <a:bodyPr lIns="104775" tIns="52388" rIns="104775" bIns="52388"/>
          <a:lstStyle/>
          <a:p>
            <a:r>
              <a:rPr lang="en-US" sz="5400" dirty="0">
                <a:effectLst>
                  <a:outerShdw blurRad="38100" dist="38100" dir="2700000" algn="tl">
                    <a:srgbClr val="C0C0C0"/>
                  </a:outerShdw>
                </a:effectLst>
                <a:latin typeface="Trebuchet MS" pitchFamily="34" charset="0"/>
              </a:rPr>
              <a:t>SMOKING</a:t>
            </a:r>
          </a:p>
        </p:txBody>
      </p:sp>
      <p:sp>
        <p:nvSpPr>
          <p:cNvPr id="112643" name="Rectangle 3"/>
          <p:cNvSpPr>
            <a:spLocks noGrp="1" noChangeArrowheads="1"/>
          </p:cNvSpPr>
          <p:nvPr>
            <p:ph idx="1"/>
          </p:nvPr>
        </p:nvSpPr>
        <p:spPr>
          <a:xfrm>
            <a:off x="2057400" y="1981200"/>
            <a:ext cx="3505200" cy="4419600"/>
          </a:xfrm>
          <a:ln>
            <a:solidFill>
              <a:schemeClr val="tx1"/>
            </a:solidFill>
          </a:ln>
        </p:spPr>
        <p:txBody>
          <a:bodyPr lIns="104775" tIns="52388" rIns="104775" bIns="52388"/>
          <a:lstStyle/>
          <a:p>
            <a:pPr>
              <a:lnSpc>
                <a:spcPct val="90000"/>
              </a:lnSpc>
            </a:pPr>
            <a:r>
              <a:rPr lang="en-US" sz="4000">
                <a:effectLst>
                  <a:outerShdw blurRad="38100" dist="38100" dir="2700000" algn="tl">
                    <a:srgbClr val="C0C0C0"/>
                  </a:outerShdw>
                </a:effectLst>
                <a:latin typeface="Trebuchet MS" pitchFamily="34" charset="0"/>
              </a:rPr>
              <a:t>Impairs Body’s Defense Mechanism</a:t>
            </a:r>
          </a:p>
          <a:p>
            <a:pPr>
              <a:lnSpc>
                <a:spcPct val="90000"/>
              </a:lnSpc>
            </a:pPr>
            <a:r>
              <a:rPr lang="en-US" sz="4000">
                <a:effectLst>
                  <a:outerShdw blurRad="38100" dist="38100" dir="2700000" algn="tl">
                    <a:srgbClr val="C0C0C0"/>
                  </a:outerShdw>
                </a:effectLst>
                <a:latin typeface="Trebuchet MS" pitchFamily="34" charset="0"/>
              </a:rPr>
              <a:t>Increased Risk of Lung Cancer</a:t>
            </a:r>
            <a:endParaRPr lang="en-US">
              <a:effectLst>
                <a:outerShdw blurRad="38100" dist="38100" dir="2700000" algn="tl">
                  <a:srgbClr val="C0C0C0"/>
                </a:outerShdw>
              </a:effectLst>
              <a:latin typeface="Trebuchet MS" pitchFamily="34" charset="0"/>
            </a:endParaRPr>
          </a:p>
        </p:txBody>
      </p:sp>
      <p:pic>
        <p:nvPicPr>
          <p:cNvPr id="112644" name="Picture 4" descr="lungcanc"/>
          <p:cNvPicPr>
            <a:picLocks noChangeAspect="1" noChangeArrowheads="1"/>
          </p:cNvPicPr>
          <p:nvPr/>
        </p:nvPicPr>
        <p:blipFill>
          <a:blip r:embed="rId3" cstate="print"/>
          <a:srcRect/>
          <a:stretch>
            <a:fillRect/>
          </a:stretch>
        </p:blipFill>
        <p:spPr bwMode="auto">
          <a:xfrm>
            <a:off x="5638800" y="2819400"/>
            <a:ext cx="3214688" cy="2798763"/>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additive="base">
                                        <p:cTn id="7" dur="500" fill="hold"/>
                                        <p:tgtEl>
                                          <p:spTgt spid="112642"/>
                                        </p:tgtEl>
                                        <p:attrNameLst>
                                          <p:attrName>ppt_x</p:attrName>
                                        </p:attrNameLst>
                                      </p:cBhvr>
                                      <p:tavLst>
                                        <p:tav tm="0">
                                          <p:val>
                                            <p:strVal val="#ppt_x"/>
                                          </p:val>
                                        </p:tav>
                                        <p:tav tm="100000">
                                          <p:val>
                                            <p:strVal val="#ppt_x"/>
                                          </p:val>
                                        </p:tav>
                                      </p:tavLst>
                                    </p:anim>
                                    <p:anim calcmode="lin" valueType="num">
                                      <p:cBhvr additive="base">
                                        <p:cTn id="8" dur="500" fill="hold"/>
                                        <p:tgtEl>
                                          <p:spTgt spid="11264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643">
                                            <p:txEl>
                                              <p:pRg st="0" end="0"/>
                                            </p:txEl>
                                          </p:spTgt>
                                        </p:tgtEl>
                                        <p:attrNameLst>
                                          <p:attrName>style.visibility</p:attrName>
                                        </p:attrNameLst>
                                      </p:cBhvr>
                                      <p:to>
                                        <p:strVal val="visible"/>
                                      </p:to>
                                    </p:set>
                                    <p:anim calcmode="lin" valueType="num">
                                      <p:cBhvr additive="base">
                                        <p:cTn id="12"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2643">
                                            <p:txEl>
                                              <p:pRg st="1" end="1"/>
                                            </p:txEl>
                                          </p:spTgt>
                                        </p:tgtEl>
                                        <p:attrNameLst>
                                          <p:attrName>style.visibility</p:attrName>
                                        </p:attrNameLst>
                                      </p:cBhvr>
                                      <p:to>
                                        <p:strVal val="visible"/>
                                      </p:to>
                                    </p:set>
                                    <p:anim calcmode="lin" valueType="num">
                                      <p:cBhvr additive="base">
                                        <p:cTn id="17" dur="500" fill="hold"/>
                                        <p:tgtEl>
                                          <p:spTgt spid="11264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264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12644"/>
                                        </p:tgtEl>
                                        <p:attrNameLst>
                                          <p:attrName>style.visibility</p:attrName>
                                        </p:attrNameLst>
                                      </p:cBhvr>
                                      <p:to>
                                        <p:strVal val="visible"/>
                                      </p:to>
                                    </p:set>
                                    <p:anim calcmode="lin" valueType="num">
                                      <p:cBhvr>
                                        <p:cTn id="22" dur="500" fill="hold"/>
                                        <p:tgtEl>
                                          <p:spTgt spid="112644"/>
                                        </p:tgtEl>
                                        <p:attrNameLst>
                                          <p:attrName>ppt_w</p:attrName>
                                        </p:attrNameLst>
                                      </p:cBhvr>
                                      <p:tavLst>
                                        <p:tav tm="0">
                                          <p:val>
                                            <p:fltVal val="0"/>
                                          </p:val>
                                        </p:tav>
                                        <p:tav tm="100000">
                                          <p:val>
                                            <p:strVal val="#ppt_w"/>
                                          </p:val>
                                        </p:tav>
                                      </p:tavLst>
                                    </p:anim>
                                    <p:anim calcmode="lin" valueType="num">
                                      <p:cBhvr>
                                        <p:cTn id="23" dur="500" fill="hold"/>
                                        <p:tgtEl>
                                          <p:spTgt spid="1126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nimBg="1" autoUpdateAnimBg="0"/>
      <p:bldP spid="112643"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209800" y="228600"/>
            <a:ext cx="6705600" cy="1314450"/>
          </a:xfrm>
          <a:noFill/>
          <a:ln/>
        </p:spPr>
        <p:txBody>
          <a:bodyPr lIns="104775" tIns="52388" rIns="104775" bIns="52388"/>
          <a:lstStyle/>
          <a:p>
            <a:r>
              <a:rPr lang="en-US" dirty="0">
                <a:effectLst>
                  <a:outerShdw blurRad="38100" dist="38100" dir="2700000" algn="tl">
                    <a:srgbClr val="C0C0C0"/>
                  </a:outerShdw>
                </a:effectLst>
                <a:latin typeface="Trebuchet MS" pitchFamily="34" charset="0"/>
              </a:rPr>
              <a:t>LOCATIONS OF ACM</a:t>
            </a:r>
            <a:endParaRPr lang="en-US" sz="3200" dirty="0">
              <a:effectLst>
                <a:outerShdw blurRad="38100" dist="38100" dir="2700000" algn="tl">
                  <a:srgbClr val="C0C0C0"/>
                </a:outerShdw>
              </a:effectLst>
              <a:latin typeface="Trebuchet MS" pitchFamily="34" charset="0"/>
            </a:endParaRPr>
          </a:p>
        </p:txBody>
      </p:sp>
      <p:sp>
        <p:nvSpPr>
          <p:cNvPr id="114691" name="Rectangle 3"/>
          <p:cNvSpPr>
            <a:spLocks noGrp="1" noChangeArrowheads="1"/>
          </p:cNvSpPr>
          <p:nvPr>
            <p:ph idx="1"/>
          </p:nvPr>
        </p:nvSpPr>
        <p:spPr>
          <a:xfrm>
            <a:off x="2057400" y="1905000"/>
            <a:ext cx="3733800" cy="4572000"/>
          </a:xfrm>
          <a:ln>
            <a:solidFill>
              <a:schemeClr val="tx1"/>
            </a:solidFill>
          </a:ln>
        </p:spPr>
        <p:txBody>
          <a:bodyPr lIns="104775" tIns="52388" rIns="104775" bIns="52388"/>
          <a:lstStyle/>
          <a:p>
            <a:r>
              <a:rPr lang="en-US" sz="2800">
                <a:effectLst>
                  <a:outerShdw blurRad="38100" dist="38100" dir="2700000" algn="tl">
                    <a:srgbClr val="C0C0C0"/>
                  </a:outerShdw>
                </a:effectLst>
                <a:latin typeface="Trebuchet MS" pitchFamily="34" charset="0"/>
              </a:rPr>
              <a:t>Surfacing Material</a:t>
            </a:r>
          </a:p>
          <a:p>
            <a:r>
              <a:rPr lang="en-US" sz="2800">
                <a:effectLst>
                  <a:outerShdw blurRad="38100" dist="38100" dir="2700000" algn="tl">
                    <a:srgbClr val="C0C0C0"/>
                  </a:outerShdw>
                </a:effectLst>
                <a:latin typeface="Trebuchet MS" pitchFamily="34" charset="0"/>
              </a:rPr>
              <a:t>TSI</a:t>
            </a:r>
          </a:p>
          <a:p>
            <a:r>
              <a:rPr lang="en-US" sz="2800">
                <a:effectLst>
                  <a:outerShdw blurRad="38100" dist="38100" dir="2700000" algn="tl">
                    <a:srgbClr val="C0C0C0"/>
                  </a:outerShdw>
                </a:effectLst>
                <a:latin typeface="Trebuchet MS" pitchFamily="34" charset="0"/>
              </a:rPr>
              <a:t>Miscellaneous</a:t>
            </a:r>
          </a:p>
          <a:p>
            <a:r>
              <a:rPr lang="en-US" sz="2800">
                <a:effectLst>
                  <a:outerShdw blurRad="38100" dist="38100" dir="2700000" algn="tl">
                    <a:srgbClr val="C0C0C0"/>
                  </a:outerShdw>
                </a:effectLst>
                <a:latin typeface="Trebuchet MS" pitchFamily="34" charset="0"/>
              </a:rPr>
              <a:t>PACM</a:t>
            </a:r>
          </a:p>
          <a:p>
            <a:r>
              <a:rPr lang="en-US" sz="2800">
                <a:effectLst>
                  <a:outerShdw blurRad="38100" dist="38100" dir="2700000" algn="tl">
                    <a:srgbClr val="C0C0C0"/>
                  </a:outerShdw>
                </a:effectLst>
                <a:latin typeface="Trebuchet MS" pitchFamily="34" charset="0"/>
              </a:rPr>
              <a:t>Sample Inventory</a:t>
            </a:r>
          </a:p>
          <a:p>
            <a:r>
              <a:rPr lang="en-US" sz="2800">
                <a:effectLst>
                  <a:outerShdw blurRad="38100" dist="38100" dir="2700000" algn="tl">
                    <a:srgbClr val="C0C0C0"/>
                  </a:outerShdw>
                </a:effectLst>
                <a:latin typeface="Trebuchet MS" pitchFamily="34" charset="0"/>
              </a:rPr>
              <a:t>Accredited Inspectors</a:t>
            </a:r>
          </a:p>
          <a:p>
            <a:r>
              <a:rPr lang="en-US" sz="2800">
                <a:effectLst>
                  <a:outerShdw blurRad="38100" dist="38100" dir="2700000" algn="tl">
                    <a:srgbClr val="C0C0C0"/>
                  </a:outerShdw>
                </a:effectLst>
                <a:latin typeface="Trebuchet MS" pitchFamily="34" charset="0"/>
              </a:rPr>
              <a:t>Periodic Inspections</a:t>
            </a:r>
          </a:p>
        </p:txBody>
      </p:sp>
      <p:pic>
        <p:nvPicPr>
          <p:cNvPr id="114692" name="Picture 4" descr="asbbeam"/>
          <p:cNvPicPr>
            <a:picLocks noChangeAspect="1" noChangeArrowheads="1"/>
          </p:cNvPicPr>
          <p:nvPr/>
        </p:nvPicPr>
        <p:blipFill>
          <a:blip r:embed="rId3" cstate="print"/>
          <a:srcRect/>
          <a:stretch>
            <a:fillRect/>
          </a:stretch>
        </p:blipFill>
        <p:spPr bwMode="auto">
          <a:xfrm>
            <a:off x="6019800" y="1905000"/>
            <a:ext cx="2743200" cy="2376488"/>
          </a:xfrm>
          <a:prstGeom prst="rect">
            <a:avLst/>
          </a:prstGeom>
          <a:noFill/>
          <a:ln w="9525">
            <a:solidFill>
              <a:schemeClr val="tx1"/>
            </a:solidFill>
            <a:miter lim="800000"/>
            <a:headEnd/>
            <a:tailEnd/>
          </a:ln>
        </p:spPr>
      </p:pic>
      <p:pic>
        <p:nvPicPr>
          <p:cNvPr id="114693" name="Picture 5" descr="pipe-nig"/>
          <p:cNvPicPr>
            <a:picLocks noChangeAspect="1" noChangeArrowheads="1"/>
          </p:cNvPicPr>
          <p:nvPr/>
        </p:nvPicPr>
        <p:blipFill>
          <a:blip r:embed="rId4" cstate="print"/>
          <a:srcRect/>
          <a:stretch>
            <a:fillRect/>
          </a:stretch>
        </p:blipFill>
        <p:spPr bwMode="auto">
          <a:xfrm>
            <a:off x="6858000" y="4419600"/>
            <a:ext cx="1524000" cy="2057400"/>
          </a:xfrm>
          <a:prstGeom prst="rect">
            <a:avLst/>
          </a:prstGeom>
          <a:noFill/>
          <a:ln w="9525">
            <a:solidFill>
              <a:schemeClr val="tx1"/>
            </a:solid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500" fill="hold"/>
                                        <p:tgtEl>
                                          <p:spTgt spid="114690"/>
                                        </p:tgtEl>
                                        <p:attrNameLst>
                                          <p:attrName>ppt_x</p:attrName>
                                        </p:attrNameLst>
                                      </p:cBhvr>
                                      <p:tavLst>
                                        <p:tav tm="0">
                                          <p:val>
                                            <p:strVal val="#ppt_x"/>
                                          </p:val>
                                        </p:tav>
                                        <p:tav tm="100000">
                                          <p:val>
                                            <p:strVal val="#ppt_x"/>
                                          </p:val>
                                        </p:tav>
                                      </p:tavLst>
                                    </p:anim>
                                    <p:anim calcmode="lin" valueType="num">
                                      <p:cBhvr additive="base">
                                        <p:cTn id="8" dur="500" fill="hold"/>
                                        <p:tgtEl>
                                          <p:spTgt spid="1146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4691">
                                            <p:txEl>
                                              <p:pRg st="0" end="0"/>
                                            </p:txEl>
                                          </p:spTgt>
                                        </p:tgtEl>
                                        <p:attrNameLst>
                                          <p:attrName>style.visibility</p:attrName>
                                        </p:attrNameLst>
                                      </p:cBhvr>
                                      <p:to>
                                        <p:strVal val="visible"/>
                                      </p:to>
                                    </p:set>
                                    <p:anim calcmode="lin" valueType="num">
                                      <p:cBhvr additive="base">
                                        <p:cTn id="12" dur="500" fill="hold"/>
                                        <p:tgtEl>
                                          <p:spTgt spid="1146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4691">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4691">
                                            <p:txEl>
                                              <p:pRg st="1" end="1"/>
                                            </p:txEl>
                                          </p:spTgt>
                                        </p:tgtEl>
                                        <p:attrNameLst>
                                          <p:attrName>style.visibility</p:attrName>
                                        </p:attrNameLst>
                                      </p:cBhvr>
                                      <p:to>
                                        <p:strVal val="visible"/>
                                      </p:to>
                                    </p:set>
                                    <p:anim calcmode="lin" valueType="num">
                                      <p:cBhvr additive="base">
                                        <p:cTn id="17" dur="500" fill="hold"/>
                                        <p:tgtEl>
                                          <p:spTgt spid="11469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4691">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4691">
                                            <p:txEl>
                                              <p:pRg st="2" end="2"/>
                                            </p:txEl>
                                          </p:spTgt>
                                        </p:tgtEl>
                                        <p:attrNameLst>
                                          <p:attrName>style.visibility</p:attrName>
                                        </p:attrNameLst>
                                      </p:cBhvr>
                                      <p:to>
                                        <p:strVal val="visible"/>
                                      </p:to>
                                    </p:set>
                                    <p:anim calcmode="lin" valueType="num">
                                      <p:cBhvr additive="base">
                                        <p:cTn id="22" dur="500" fill="hold"/>
                                        <p:tgtEl>
                                          <p:spTgt spid="114691">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4691">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4691">
                                            <p:txEl>
                                              <p:pRg st="3" end="3"/>
                                            </p:txEl>
                                          </p:spTgt>
                                        </p:tgtEl>
                                        <p:attrNameLst>
                                          <p:attrName>style.visibility</p:attrName>
                                        </p:attrNameLst>
                                      </p:cBhvr>
                                      <p:to>
                                        <p:strVal val="visible"/>
                                      </p:to>
                                    </p:set>
                                    <p:anim calcmode="lin" valueType="num">
                                      <p:cBhvr additive="base">
                                        <p:cTn id="27" dur="500" fill="hold"/>
                                        <p:tgtEl>
                                          <p:spTgt spid="114691">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4691">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4691">
                                            <p:txEl>
                                              <p:pRg st="4" end="4"/>
                                            </p:txEl>
                                          </p:spTgt>
                                        </p:tgtEl>
                                        <p:attrNameLst>
                                          <p:attrName>style.visibility</p:attrName>
                                        </p:attrNameLst>
                                      </p:cBhvr>
                                      <p:to>
                                        <p:strVal val="visible"/>
                                      </p:to>
                                    </p:set>
                                    <p:anim calcmode="lin" valueType="num">
                                      <p:cBhvr additive="base">
                                        <p:cTn id="32" dur="500" fill="hold"/>
                                        <p:tgtEl>
                                          <p:spTgt spid="114691">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4691">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14691">
                                            <p:txEl>
                                              <p:pRg st="5" end="5"/>
                                            </p:txEl>
                                          </p:spTgt>
                                        </p:tgtEl>
                                        <p:attrNameLst>
                                          <p:attrName>style.visibility</p:attrName>
                                        </p:attrNameLst>
                                      </p:cBhvr>
                                      <p:to>
                                        <p:strVal val="visible"/>
                                      </p:to>
                                    </p:set>
                                    <p:anim calcmode="lin" valueType="num">
                                      <p:cBhvr additive="base">
                                        <p:cTn id="37" dur="500" fill="hold"/>
                                        <p:tgtEl>
                                          <p:spTgt spid="1146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4691">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4691">
                                            <p:txEl>
                                              <p:pRg st="6" end="6"/>
                                            </p:txEl>
                                          </p:spTgt>
                                        </p:tgtEl>
                                        <p:attrNameLst>
                                          <p:attrName>style.visibility</p:attrName>
                                        </p:attrNameLst>
                                      </p:cBhvr>
                                      <p:to>
                                        <p:strVal val="visible"/>
                                      </p:to>
                                    </p:set>
                                    <p:anim calcmode="lin" valueType="num">
                                      <p:cBhvr additive="base">
                                        <p:cTn id="42" dur="500" fill="hold"/>
                                        <p:tgtEl>
                                          <p:spTgt spid="114691">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14691">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114692"/>
                                        </p:tgtEl>
                                        <p:attrNameLst>
                                          <p:attrName>style.visibility</p:attrName>
                                        </p:attrNameLst>
                                      </p:cBhvr>
                                      <p:to>
                                        <p:strVal val="visible"/>
                                      </p:to>
                                    </p:set>
                                    <p:anim calcmode="lin" valueType="num">
                                      <p:cBhvr>
                                        <p:cTn id="47" dur="500" fill="hold"/>
                                        <p:tgtEl>
                                          <p:spTgt spid="114692"/>
                                        </p:tgtEl>
                                        <p:attrNameLst>
                                          <p:attrName>ppt_w</p:attrName>
                                        </p:attrNameLst>
                                      </p:cBhvr>
                                      <p:tavLst>
                                        <p:tav tm="0">
                                          <p:val>
                                            <p:fltVal val="0"/>
                                          </p:val>
                                        </p:tav>
                                        <p:tav tm="100000">
                                          <p:val>
                                            <p:strVal val="#ppt_w"/>
                                          </p:val>
                                        </p:tav>
                                      </p:tavLst>
                                    </p:anim>
                                    <p:anim calcmode="lin" valueType="num">
                                      <p:cBhvr>
                                        <p:cTn id="48" dur="500" fill="hold"/>
                                        <p:tgtEl>
                                          <p:spTgt spid="114692"/>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114693"/>
                                        </p:tgtEl>
                                        <p:attrNameLst>
                                          <p:attrName>style.visibility</p:attrName>
                                        </p:attrNameLst>
                                      </p:cBhvr>
                                      <p:to>
                                        <p:strVal val="visible"/>
                                      </p:to>
                                    </p:set>
                                    <p:anim calcmode="lin" valueType="num">
                                      <p:cBhvr>
                                        <p:cTn id="52" dur="500" fill="hold"/>
                                        <p:tgtEl>
                                          <p:spTgt spid="114693"/>
                                        </p:tgtEl>
                                        <p:attrNameLst>
                                          <p:attrName>ppt_w</p:attrName>
                                        </p:attrNameLst>
                                      </p:cBhvr>
                                      <p:tavLst>
                                        <p:tav tm="0">
                                          <p:val>
                                            <p:fltVal val="0"/>
                                          </p:val>
                                        </p:tav>
                                        <p:tav tm="100000">
                                          <p:val>
                                            <p:strVal val="#ppt_w"/>
                                          </p:val>
                                        </p:tav>
                                      </p:tavLst>
                                    </p:anim>
                                    <p:anim calcmode="lin" valueType="num">
                                      <p:cBhvr>
                                        <p:cTn id="53" dur="500" fill="hold"/>
                                        <p:tgtEl>
                                          <p:spTgt spid="1146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autoUpdateAnimBg="0"/>
      <p:bldP spid="114691"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990600" y="685800"/>
            <a:ext cx="6934200" cy="1143000"/>
          </a:xfrm>
        </p:spPr>
        <p:txBody>
          <a:bodyPr/>
          <a:lstStyle/>
          <a:p>
            <a:r>
              <a:rPr lang="en-US" dirty="0">
                <a:effectLst>
                  <a:outerShdw blurRad="38100" dist="38100" dir="2700000" algn="tl">
                    <a:srgbClr val="C0C0C0"/>
                  </a:outerShdw>
                </a:effectLst>
                <a:latin typeface="Trebuchet MS" pitchFamily="34" charset="0"/>
              </a:rPr>
              <a:t>SUSPECT MATERIAL</a:t>
            </a:r>
          </a:p>
        </p:txBody>
      </p:sp>
      <p:sp>
        <p:nvSpPr>
          <p:cNvPr id="146435" name="Rectangle 3"/>
          <p:cNvSpPr>
            <a:spLocks noGrp="1" noChangeArrowheads="1"/>
          </p:cNvSpPr>
          <p:nvPr>
            <p:ph idx="1"/>
          </p:nvPr>
        </p:nvSpPr>
        <p:spPr/>
        <p:txBody>
          <a:bodyPr/>
          <a:lstStyle/>
          <a:p>
            <a:pPr>
              <a:lnSpc>
                <a:spcPct val="90000"/>
              </a:lnSpc>
            </a:pPr>
            <a:r>
              <a:rPr lang="en-US" sz="2800" dirty="0">
                <a:effectLst>
                  <a:outerShdw blurRad="38100" dist="38100" dir="2700000" algn="tl">
                    <a:srgbClr val="C0C0C0"/>
                  </a:outerShdw>
                </a:effectLst>
                <a:latin typeface="Trebuchet MS" pitchFamily="34" charset="0"/>
              </a:rPr>
              <a:t>Before starting a project make sure that asbestos-containing material will not be disturbed</a:t>
            </a:r>
          </a:p>
          <a:p>
            <a:pPr>
              <a:lnSpc>
                <a:spcPct val="90000"/>
              </a:lnSpc>
            </a:pPr>
            <a:r>
              <a:rPr lang="en-US" sz="2800" dirty="0">
                <a:effectLst>
                  <a:outerShdw blurRad="38100" dist="38100" dir="2700000" algn="tl">
                    <a:srgbClr val="C0C0C0"/>
                  </a:outerShdw>
                </a:effectLst>
                <a:latin typeface="Trebuchet MS" pitchFamily="34" charset="0"/>
              </a:rPr>
              <a:t>Assume all suspect material contains asbestos</a:t>
            </a:r>
          </a:p>
          <a:p>
            <a:pPr>
              <a:lnSpc>
                <a:spcPct val="90000"/>
              </a:lnSpc>
            </a:pPr>
            <a:r>
              <a:rPr lang="en-US" sz="2800" dirty="0">
                <a:effectLst>
                  <a:outerShdw blurRad="38100" dist="38100" dir="2700000" algn="tl">
                    <a:srgbClr val="C0C0C0"/>
                  </a:outerShdw>
                </a:effectLst>
                <a:latin typeface="Trebuchet MS" pitchFamily="34" charset="0"/>
              </a:rPr>
              <a:t>Reference list/contact Safety</a:t>
            </a:r>
          </a:p>
          <a:p>
            <a:pPr>
              <a:lnSpc>
                <a:spcPct val="90000"/>
              </a:lnSpc>
            </a:pPr>
            <a:r>
              <a:rPr lang="en-US" sz="2800" dirty="0">
                <a:effectLst>
                  <a:outerShdw blurRad="38100" dist="38100" dir="2700000" algn="tl">
                    <a:srgbClr val="C0C0C0"/>
                  </a:outerShdw>
                </a:effectLst>
                <a:latin typeface="Trebuchet MS" pitchFamily="34" charset="0"/>
              </a:rPr>
              <a:t>If you encounter suspect material when performing work STOP immediately and contact Safety Department before proceeding</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3362</TotalTime>
  <Words>2200</Words>
  <Application>Microsoft Office PowerPoint</Application>
  <PresentationFormat>On-screen Show (4:3)</PresentationFormat>
  <Paragraphs>122</Paragraphs>
  <Slides>24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Constantia</vt:lpstr>
      <vt:lpstr>Monotype Sorts</vt:lpstr>
      <vt:lpstr>Times New Roman</vt:lpstr>
      <vt:lpstr>Trebuchet MS</vt:lpstr>
      <vt:lpstr>Wingdings 2</vt:lpstr>
      <vt:lpstr>Flow</vt:lpstr>
      <vt:lpstr>ASBESTOS AWARENESS</vt:lpstr>
      <vt:lpstr>TRAINING OUTLINE</vt:lpstr>
      <vt:lpstr>Training Requirements</vt:lpstr>
      <vt:lpstr>WHAT IS ASBESTOS?</vt:lpstr>
      <vt:lpstr>HEALTH HAZARDS</vt:lpstr>
      <vt:lpstr>DEFENSE MECHANISMS</vt:lpstr>
      <vt:lpstr>SMOKING</vt:lpstr>
      <vt:lpstr>LOCATIONS OF ACM</vt:lpstr>
      <vt:lpstr>SUSPECT MATERIAL</vt:lpstr>
      <vt:lpstr>RECOGNITION OF DAMAGE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EMERGENCY PROCEDURES</vt:lpstr>
      <vt:lpstr>RULES AND REGULATIONS</vt:lpstr>
      <vt:lpstr>ABATEMENT ACTIVITIES</vt:lpstr>
      <vt:lpstr>Quiz</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Lewis</dc:creator>
  <cp:lastModifiedBy>Ricardo Magallanes</cp:lastModifiedBy>
  <cp:revision>185</cp:revision>
  <cp:lastPrinted>1601-01-01T00:00:00Z</cp:lastPrinted>
  <dcterms:created xsi:type="dcterms:W3CDTF">2001-06-21T19:55:02Z</dcterms:created>
  <dcterms:modified xsi:type="dcterms:W3CDTF">2022-04-06T01:19:37Z</dcterms:modified>
</cp:coreProperties>
</file>